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7B12DD04.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46D677-9EA2-6DE1-ABA8-3772DFF82454}" name="Sarah MATHERN" initials="SM" userId="S-1-5-21-2236622224-2070461789-3214909014-118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3"/>
    <a:srgbClr val="FFD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60"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omments/modernComment_100_7B12DD04.xml><?xml version="1.0" encoding="utf-8"?>
<p188:cmLst xmlns:a="http://schemas.openxmlformats.org/drawingml/2006/main" xmlns:r="http://schemas.openxmlformats.org/officeDocument/2006/relationships" xmlns:p188="http://schemas.microsoft.com/office/powerpoint/2018/8/main">
  <p188:cm id="{13CACF7F-B1BF-4E8A-AE8A-8C9328F0D50F}" authorId="{AC46D677-9EA2-6DE1-ABA8-3772DFF82454}" created="2024-08-02T14:28:12.201">
    <ac:deMkLst xmlns:ac="http://schemas.microsoft.com/office/drawing/2013/main/command">
      <pc:docMk xmlns:pc="http://schemas.microsoft.com/office/powerpoint/2013/main/command"/>
      <pc:sldMk xmlns:pc="http://schemas.microsoft.com/office/powerpoint/2013/main/command" cId="2064833796" sldId="256"/>
      <ac:spMk id="20" creationId="{B4D7AEF1-C36C-D53E-09B0-00B7A0A1876C}"/>
    </ac:deMkLst>
    <p188:txBody>
      <a:bodyPr/>
      <a:lstStyle/>
      <a:p>
        <a:r>
          <a:rPr lang="en-GB"/>
          <a:t>@Ines: If possible, other links to be added:
https://www.qmul.ac.uk/wiph/
https://www.qmul.ac.uk/wiph/people/profiles/jovanovi-nikolina.html</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F5A16A-E01D-1142-9FDC-F34C4EFFAE8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6EA8ABB-BFAA-C99D-4738-66942D5F7C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96ACE00-5D0A-84FF-AA2C-67E9B2F015BD}"/>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0E7DD980-1F3E-07F3-1B80-6054A92777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4E8741-CEA2-FE12-F6DD-A9BCEE8E5045}"/>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0744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6430F3-FC5D-9179-B45E-ABCF2E4DDF1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B9A3E13-E170-8870-B0BE-F5DF81FE357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40E6E3-8A36-241D-1483-9DAA2DFEB89C}"/>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73433473-9D19-8477-E585-B0E3BB5DF8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9C7F64E-ECB9-3946-0D03-1C643301D033}"/>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7029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51EDAC5-A677-2488-6CC8-73F3BEBCE46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A74892C-A5D9-A21B-7395-A1FF89E1A1A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37B591-52A8-2171-D8E8-375D056F5E7B}"/>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D9FBB0DF-FB34-A188-83FA-BE8484C5B4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DAAA23F-B2F4-133C-F48E-2EC2509A307D}"/>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27874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751CC4-DED4-AA03-D27B-165A60355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D232F45-3526-94B7-8EA1-F4D43816B09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C4ABD7D-12D0-33F0-730F-38B932512DA6}"/>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FB013A8A-B21F-DF5E-AFF8-30FE2EF199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530F945-7592-27A0-9C99-521C56E4EFFB}"/>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035268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A72D5-BDC8-7A4D-AA6C-48AAD706C30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457E22D-4D46-31EC-FBD2-A330E2200A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294CE2D-FBC0-829F-7D7D-7C470CDE4490}"/>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79896303-36C4-CC08-4F55-7EF58496AF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34C046A-82D9-1A11-FE72-0E12CDA9A0E1}"/>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29940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C78CD2-EBF7-5A96-059D-DC2289F6AAA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82DD53D-EF22-8DA4-C297-CD3DFCFD73C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A2C5449-A80A-0A83-F4BC-3AAA0D1D0B1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3A17AC9-0052-7FFD-1915-438CFB2D6E20}"/>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B3392BE7-AC44-8AF9-4B78-84B5575AC5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2B79538-340F-8306-F839-0CB33493016C}"/>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97940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704348-F9C4-ECDE-AB58-221EE2291C4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5D75B9-877D-51C6-F9F7-72E8C6E137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AF75182-C02F-67B4-C93F-1FF2B3D77A4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8FC3293-F155-6A53-DA23-671826119B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EDE92E8-B3D7-44D7-8A31-E0E236CE46D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44C3843-6571-A496-BC24-28CB7D125FC5}"/>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8" name="Espace réservé du pied de page 7">
            <a:extLst>
              <a:ext uri="{FF2B5EF4-FFF2-40B4-BE49-F238E27FC236}">
                <a16:creationId xmlns:a16="http://schemas.microsoft.com/office/drawing/2014/main" id="{470DD8AD-00B9-05A0-F2FB-CD68FFE9AA9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F757C91-5C7D-3691-E452-A5FE3D52AD7F}"/>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08897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326F22-748E-FCBC-2B00-A2FDFDE4A06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05BDCBA-426E-CB3E-F205-17D7BB79EBD1}"/>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4" name="Espace réservé du pied de page 3">
            <a:extLst>
              <a:ext uri="{FF2B5EF4-FFF2-40B4-BE49-F238E27FC236}">
                <a16:creationId xmlns:a16="http://schemas.microsoft.com/office/drawing/2014/main" id="{CC40D995-54A2-A7CA-0072-E69E060F4DC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9E8187-917B-8BF7-7149-1B94F5802205}"/>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69411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C10B7A4-AFCC-CAA4-4210-1FCBDA19763C}"/>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3" name="Espace réservé du pied de page 2">
            <a:extLst>
              <a:ext uri="{FF2B5EF4-FFF2-40B4-BE49-F238E27FC236}">
                <a16:creationId xmlns:a16="http://schemas.microsoft.com/office/drawing/2014/main" id="{A75712E7-0983-179E-D0D4-74A93A96168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9028D6B-C082-0782-4B94-E038DC35B817}"/>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228723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A26E49-4490-53DD-92E6-66CE7C4C281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EF94C0F-DD9B-FDCB-EED8-83E0802EEE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7FE634F-28E8-5D5F-F50E-E16BB24CD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831060-C79C-502F-E246-11CD020BB385}"/>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15C6C9CB-C959-66AF-AFE6-E8892A7937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0315FE5-C379-5D14-BB43-3E43126E0B67}"/>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92794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0D2FA3-37BD-5B82-F7DD-039F6A01A37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2375D70-7124-0CD3-7A86-A4BE9A560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BAA1D6F-C87E-957F-6431-341FBCB27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69ACACD-3D8C-CF18-A609-0F35F8412D92}"/>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BC2794BB-102B-F498-3C18-CB17798B2E6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F67DBB-428F-7CF4-588A-A7BDC7E6C676}"/>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549352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3C29CD9-37F8-316F-E5CB-409574F35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82B0685-71DB-68C7-5606-715EE31344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D1B1722-BB82-52A2-6A8C-E0938DF058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9311E1C1-5D94-73A3-23B5-042C6BBD7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930A9C5-7E9E-6A66-5A31-71FEFE7D9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61D12-DCA4-465E-BC24-DD98AF5917D8}" type="slidenum">
              <a:rPr lang="fr-FR" smtClean="0"/>
              <a:t>‹#›</a:t>
            </a:fld>
            <a:endParaRPr lang="fr-FR"/>
          </a:p>
        </p:txBody>
      </p:sp>
    </p:spTree>
    <p:extLst>
      <p:ext uri="{BB962C8B-B14F-4D97-AF65-F5344CB8AC3E}">
        <p14:creationId xmlns:p14="http://schemas.microsoft.com/office/powerpoint/2010/main" val="308071255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lft.nhs.uk/perinatal" TargetMode="External"/><Relationship Id="rId7" Type="http://schemas.openxmlformats.org/officeDocument/2006/relationships/image" Target="../media/image1.png"/><Relationship Id="rId2" Type="http://schemas.microsoft.com/office/2018/10/relationships/comments" Target="../comments/modernComment_100_7B12DD04.xml"/><Relationship Id="rId1" Type="http://schemas.openxmlformats.org/officeDocument/2006/relationships/slideLayout" Target="../slideLayouts/slideLayout1.xml"/><Relationship Id="rId6" Type="http://schemas.openxmlformats.org/officeDocument/2006/relationships/hyperlink" Target="https://www.europsy.net/gaining-experience-programme/" TargetMode="External"/><Relationship Id="rId5" Type="http://schemas.openxmlformats.org/officeDocument/2006/relationships/hyperlink" Target="https://www.europsy.net/app/uploads/EPA-GEP_Eligibility-and-placement-organisation.pdf" TargetMode="External"/><Relationship Id="rId4" Type="http://schemas.openxmlformats.org/officeDocument/2006/relationships/hyperlink" Target="https://www.qmul.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4C9181BD-38E1-B035-CFD4-03B3A3DC0AC2}"/>
              </a:ext>
            </a:extLst>
          </p:cNvPr>
          <p:cNvSpPr txBox="1"/>
          <p:nvPr/>
        </p:nvSpPr>
        <p:spPr>
          <a:xfrm>
            <a:off x="6580474" y="663117"/>
            <a:ext cx="4647445" cy="923330"/>
          </a:xfrm>
          <a:prstGeom prst="rect">
            <a:avLst/>
          </a:prstGeom>
          <a:solidFill>
            <a:srgbClr val="FFDE17"/>
          </a:solidFill>
          <a:ln>
            <a:noFill/>
          </a:ln>
          <a:effectLst>
            <a:softEdge rad="0"/>
          </a:effectLst>
        </p:spPr>
        <p:txBody>
          <a:bodyPr wrap="square" rtlCol="0">
            <a:spAutoFit/>
          </a:bodyPr>
          <a:lstStyle/>
          <a:p>
            <a:pPr algn="ctr"/>
            <a:r>
              <a:rPr lang="en-US" i="0" dirty="0">
                <a:effectLst/>
                <a:latin typeface="+mj-lt"/>
              </a:rPr>
              <a:t>Queen Mary University of London, East London NHS Foundation Trust</a:t>
            </a:r>
          </a:p>
          <a:p>
            <a:pPr algn="ctr"/>
            <a:r>
              <a:rPr lang="en-US" b="1" dirty="0">
                <a:latin typeface="+mj-lt"/>
              </a:rPr>
              <a:t>London, United Kingdom</a:t>
            </a:r>
            <a:endParaRPr lang="fr-FR" b="1" dirty="0">
              <a:latin typeface="+mj-lt"/>
            </a:endParaRPr>
          </a:p>
        </p:txBody>
      </p:sp>
      <p:sp>
        <p:nvSpPr>
          <p:cNvPr id="9" name="ZoneTexte 8">
            <a:extLst>
              <a:ext uri="{FF2B5EF4-FFF2-40B4-BE49-F238E27FC236}">
                <a16:creationId xmlns:a16="http://schemas.microsoft.com/office/drawing/2014/main" id="{02BC2CBC-73B1-230E-B078-2EFABAEEB07F}"/>
              </a:ext>
            </a:extLst>
          </p:cNvPr>
          <p:cNvSpPr txBox="1"/>
          <p:nvPr/>
        </p:nvSpPr>
        <p:spPr>
          <a:xfrm>
            <a:off x="256747" y="2302026"/>
            <a:ext cx="2552528" cy="523220"/>
          </a:xfrm>
          <a:prstGeom prst="rect">
            <a:avLst/>
          </a:prstGeom>
          <a:solidFill>
            <a:schemeClr val="accent5">
              <a:lumMod val="20000"/>
              <a:lumOff val="80000"/>
            </a:schemeClr>
          </a:solidFill>
        </p:spPr>
        <p:txBody>
          <a:bodyPr wrap="square" rtlCol="0">
            <a:spAutoFit/>
          </a:bodyPr>
          <a:lstStyle/>
          <a:p>
            <a:pPr algn="just"/>
            <a:r>
              <a:rPr lang="fr-FR" sz="1400" u="sng" dirty="0"/>
              <a:t>Type of placement</a:t>
            </a:r>
            <a:r>
              <a:rPr lang="fr-FR" sz="1400" dirty="0"/>
              <a:t>:</a:t>
            </a:r>
          </a:p>
          <a:p>
            <a:r>
              <a:rPr lang="fr-FR" sz="1400" dirty="0" err="1"/>
              <a:t>Clinical</a:t>
            </a:r>
            <a:r>
              <a:rPr lang="fr-FR" sz="1400" dirty="0"/>
              <a:t>, </a:t>
            </a:r>
            <a:r>
              <a:rPr lang="fr-FR" sz="1400" dirty="0" err="1"/>
              <a:t>Research</a:t>
            </a:r>
            <a:r>
              <a:rPr lang="fr-FR" sz="1400" dirty="0"/>
              <a:t>, Academic</a:t>
            </a:r>
          </a:p>
        </p:txBody>
      </p:sp>
      <p:sp>
        <p:nvSpPr>
          <p:cNvPr id="10" name="ZoneTexte 9">
            <a:extLst>
              <a:ext uri="{FF2B5EF4-FFF2-40B4-BE49-F238E27FC236}">
                <a16:creationId xmlns:a16="http://schemas.microsoft.com/office/drawing/2014/main" id="{7DE73F09-E674-6DCE-6AA1-C44467152040}"/>
              </a:ext>
            </a:extLst>
          </p:cNvPr>
          <p:cNvSpPr txBox="1"/>
          <p:nvPr/>
        </p:nvSpPr>
        <p:spPr>
          <a:xfrm>
            <a:off x="9411920" y="2302026"/>
            <a:ext cx="2268000" cy="738664"/>
          </a:xfrm>
          <a:prstGeom prst="rect">
            <a:avLst/>
          </a:prstGeom>
          <a:solidFill>
            <a:schemeClr val="accent5">
              <a:lumMod val="20000"/>
              <a:lumOff val="80000"/>
            </a:schemeClr>
          </a:solidFill>
        </p:spPr>
        <p:txBody>
          <a:bodyPr wrap="square" rtlCol="0">
            <a:spAutoFit/>
          </a:bodyPr>
          <a:lstStyle/>
          <a:p>
            <a:r>
              <a:rPr lang="fr-FR" sz="1400" u="sng" dirty="0"/>
              <a:t>Duration</a:t>
            </a:r>
            <a:r>
              <a:rPr lang="fr-FR" sz="1400" dirty="0"/>
              <a:t>:</a:t>
            </a:r>
          </a:p>
          <a:p>
            <a:r>
              <a:rPr lang="en-US" sz="1400" dirty="0"/>
              <a:t>2 to 4 weeks depending on candidate availability</a:t>
            </a:r>
            <a:endParaRPr lang="fr-FR" sz="1400" dirty="0"/>
          </a:p>
        </p:txBody>
      </p:sp>
      <p:sp>
        <p:nvSpPr>
          <p:cNvPr id="11" name="ZoneTexte 10">
            <a:extLst>
              <a:ext uri="{FF2B5EF4-FFF2-40B4-BE49-F238E27FC236}">
                <a16:creationId xmlns:a16="http://schemas.microsoft.com/office/drawing/2014/main" id="{1207A211-7E12-0346-3804-B9193C7970F3}"/>
              </a:ext>
            </a:extLst>
          </p:cNvPr>
          <p:cNvSpPr txBox="1"/>
          <p:nvPr/>
        </p:nvSpPr>
        <p:spPr>
          <a:xfrm>
            <a:off x="2871787" y="2265771"/>
            <a:ext cx="6449814" cy="3323987"/>
          </a:xfrm>
          <a:prstGeom prst="rect">
            <a:avLst/>
          </a:prstGeom>
          <a:solidFill>
            <a:schemeClr val="accent5">
              <a:lumMod val="20000"/>
              <a:lumOff val="80000"/>
            </a:schemeClr>
          </a:solidFill>
        </p:spPr>
        <p:txBody>
          <a:bodyPr wrap="square" rtlCol="0">
            <a:spAutoFit/>
          </a:bodyPr>
          <a:lstStyle/>
          <a:p>
            <a:r>
              <a:rPr lang="fr-FR" sz="1400" u="sng" dirty="0"/>
              <a:t>Placement description:</a:t>
            </a:r>
            <a:endParaRPr lang="fr-FR" sz="1400" b="0" i="0" u="none" strike="noStrike" baseline="0" dirty="0"/>
          </a:p>
          <a:p>
            <a:r>
              <a:rPr lang="en-US" sz="1400" b="0" i="0" u="none" strike="noStrike" baseline="0" dirty="0">
                <a:solidFill>
                  <a:srgbClr val="202024"/>
                </a:solidFill>
              </a:rPr>
              <a:t>We are pleased to offer, for the fourth year in a row, a 2–4 week placement in perinatal psychiatry. This placement is suitable for trainees and early career psychiatrists in general adult psychiatry with a special interest in perinatal psychiatry, as well as those in child and adolescent psychiatry or considering a PhD in this field. The placement offers a blend of clinical and academic exposure. This includes attendance at community and inpatient clinics that provide care for individuals with moderate to severe mental illness during pregnancy and the postnatal period. Key topics include reproductive health and preconception counselling, prescribing in pregnancy and lactation, assessment of parent-infant bonding and attachment, parent-infant psychotherapy, family and systemic approaches, and perinatal neuromodulation. Participants will also attend academic seminars and research meetings focused on innovation in perinatal mental health care. No prior experience in perinatal psychiatry is required, but a strong interest in the field is essential to make the most of the placement.</a:t>
            </a:r>
          </a:p>
        </p:txBody>
      </p:sp>
      <p:sp>
        <p:nvSpPr>
          <p:cNvPr id="12" name="ZoneTexte 11">
            <a:extLst>
              <a:ext uri="{FF2B5EF4-FFF2-40B4-BE49-F238E27FC236}">
                <a16:creationId xmlns:a16="http://schemas.microsoft.com/office/drawing/2014/main" id="{3922A569-2B92-07BA-1F86-E7BC3FDCFE25}"/>
              </a:ext>
            </a:extLst>
          </p:cNvPr>
          <p:cNvSpPr txBox="1"/>
          <p:nvPr/>
        </p:nvSpPr>
        <p:spPr>
          <a:xfrm>
            <a:off x="9411920" y="3268821"/>
            <a:ext cx="2268000" cy="523220"/>
          </a:xfrm>
          <a:prstGeom prst="rect">
            <a:avLst/>
          </a:prstGeom>
          <a:solidFill>
            <a:schemeClr val="accent5">
              <a:lumMod val="20000"/>
              <a:lumOff val="80000"/>
            </a:schemeClr>
          </a:solidFill>
        </p:spPr>
        <p:txBody>
          <a:bodyPr wrap="square" rtlCol="0">
            <a:spAutoFit/>
          </a:bodyPr>
          <a:lstStyle/>
          <a:p>
            <a:r>
              <a:rPr lang="fr-FR" sz="1400" u="sng" dirty="0"/>
              <a:t>Accommodation:</a:t>
            </a:r>
          </a:p>
          <a:p>
            <a:r>
              <a:rPr lang="en-US" sz="1400" dirty="0"/>
              <a:t>Not available</a:t>
            </a:r>
            <a:endParaRPr lang="fr-FR" sz="1400" dirty="0"/>
          </a:p>
        </p:txBody>
      </p:sp>
      <p:sp>
        <p:nvSpPr>
          <p:cNvPr id="13" name="ZoneTexte 12">
            <a:extLst>
              <a:ext uri="{FF2B5EF4-FFF2-40B4-BE49-F238E27FC236}">
                <a16:creationId xmlns:a16="http://schemas.microsoft.com/office/drawing/2014/main" id="{66256D7E-E680-7005-EE52-A732E293B1B1}"/>
              </a:ext>
            </a:extLst>
          </p:cNvPr>
          <p:cNvSpPr txBox="1"/>
          <p:nvPr/>
        </p:nvSpPr>
        <p:spPr>
          <a:xfrm>
            <a:off x="9411920" y="4977290"/>
            <a:ext cx="2268000" cy="523220"/>
          </a:xfrm>
          <a:prstGeom prst="rect">
            <a:avLst/>
          </a:prstGeom>
          <a:solidFill>
            <a:schemeClr val="accent5">
              <a:lumMod val="20000"/>
              <a:lumOff val="80000"/>
            </a:schemeClr>
          </a:solidFill>
        </p:spPr>
        <p:txBody>
          <a:bodyPr wrap="square" rtlCol="0">
            <a:spAutoFit/>
          </a:bodyPr>
          <a:lstStyle/>
          <a:p>
            <a:r>
              <a:rPr lang="fr-FR" sz="1400" u="sng" dirty="0"/>
              <a:t>Financial Support</a:t>
            </a:r>
            <a:r>
              <a:rPr lang="fr-FR" sz="1400" dirty="0"/>
              <a:t>:</a:t>
            </a:r>
          </a:p>
          <a:p>
            <a:r>
              <a:rPr lang="fr-FR" sz="1400" dirty="0"/>
              <a:t>Not </a:t>
            </a:r>
            <a:r>
              <a:rPr lang="fr-FR" sz="1400" dirty="0" err="1"/>
              <a:t>available</a:t>
            </a:r>
            <a:endParaRPr lang="fr-FR" sz="1400" dirty="0"/>
          </a:p>
        </p:txBody>
      </p:sp>
      <p:sp>
        <p:nvSpPr>
          <p:cNvPr id="15" name="ZoneTexte 14">
            <a:extLst>
              <a:ext uri="{FF2B5EF4-FFF2-40B4-BE49-F238E27FC236}">
                <a16:creationId xmlns:a16="http://schemas.microsoft.com/office/drawing/2014/main" id="{98338F0A-92AA-E2D4-C530-4920C6C335DC}"/>
              </a:ext>
            </a:extLst>
          </p:cNvPr>
          <p:cNvSpPr txBox="1"/>
          <p:nvPr/>
        </p:nvSpPr>
        <p:spPr>
          <a:xfrm>
            <a:off x="222041" y="2936616"/>
            <a:ext cx="2552528" cy="523220"/>
          </a:xfrm>
          <a:prstGeom prst="rect">
            <a:avLst/>
          </a:prstGeom>
          <a:solidFill>
            <a:schemeClr val="accent5">
              <a:lumMod val="20000"/>
              <a:lumOff val="80000"/>
            </a:schemeClr>
          </a:solidFill>
        </p:spPr>
        <p:txBody>
          <a:bodyPr wrap="square" rtlCol="0">
            <a:spAutoFit/>
          </a:bodyPr>
          <a:lstStyle/>
          <a:p>
            <a:r>
              <a:rPr lang="fr-FR" sz="1400" u="sng" dirty="0"/>
              <a:t>Contact </a:t>
            </a:r>
            <a:r>
              <a:rPr lang="fr-FR" sz="1400" u="sng" dirty="0" err="1"/>
              <a:t>person</a:t>
            </a:r>
            <a:r>
              <a:rPr lang="fr-FR" sz="1400" dirty="0"/>
              <a:t>: </a:t>
            </a:r>
          </a:p>
          <a:p>
            <a:pPr algn="l"/>
            <a:r>
              <a:rPr lang="fr-FR" sz="1400" dirty="0"/>
              <a:t>Dr Nikolina Jovanovic (</a:t>
            </a:r>
            <a:r>
              <a:rPr lang="fr-FR" sz="1400" dirty="0" err="1"/>
              <a:t>Ass</a:t>
            </a:r>
            <a:r>
              <a:rPr lang="fr-FR" sz="1400" dirty="0"/>
              <a:t>. Prof.)</a:t>
            </a:r>
          </a:p>
        </p:txBody>
      </p:sp>
      <p:sp>
        <p:nvSpPr>
          <p:cNvPr id="16" name="ZoneTexte 15">
            <a:extLst>
              <a:ext uri="{FF2B5EF4-FFF2-40B4-BE49-F238E27FC236}">
                <a16:creationId xmlns:a16="http://schemas.microsoft.com/office/drawing/2014/main" id="{897DBAB1-6E2E-4CAA-2CD1-98A29379CF23}"/>
              </a:ext>
            </a:extLst>
          </p:cNvPr>
          <p:cNvSpPr txBox="1"/>
          <p:nvPr/>
        </p:nvSpPr>
        <p:spPr>
          <a:xfrm>
            <a:off x="222041" y="3637593"/>
            <a:ext cx="2552528" cy="738664"/>
          </a:xfrm>
          <a:prstGeom prst="rect">
            <a:avLst/>
          </a:prstGeom>
          <a:solidFill>
            <a:schemeClr val="accent5">
              <a:lumMod val="20000"/>
              <a:lumOff val="80000"/>
            </a:schemeClr>
          </a:solidFill>
        </p:spPr>
        <p:txBody>
          <a:bodyPr wrap="square" rtlCol="0">
            <a:spAutoFit/>
          </a:bodyPr>
          <a:lstStyle/>
          <a:p>
            <a:r>
              <a:rPr lang="fr-FR" sz="1400" u="sng" dirty="0"/>
              <a:t>Head of institution</a:t>
            </a:r>
            <a:r>
              <a:rPr lang="fr-FR" sz="1400" dirty="0"/>
              <a:t>:</a:t>
            </a:r>
            <a:br>
              <a:rPr lang="fr-FR" sz="1400" dirty="0"/>
            </a:br>
            <a:r>
              <a:rPr lang="fr-FR" sz="1400" dirty="0"/>
              <a:t>Prof Nathan Davis/</a:t>
            </a:r>
          </a:p>
          <a:p>
            <a:r>
              <a:rPr lang="fr-FR" sz="1400" dirty="0"/>
              <a:t>Prof Jennifer Lau</a:t>
            </a:r>
          </a:p>
        </p:txBody>
      </p:sp>
      <p:sp>
        <p:nvSpPr>
          <p:cNvPr id="17" name="ZoneTexte 16">
            <a:extLst>
              <a:ext uri="{FF2B5EF4-FFF2-40B4-BE49-F238E27FC236}">
                <a16:creationId xmlns:a16="http://schemas.microsoft.com/office/drawing/2014/main" id="{FBA413AC-679E-1F16-D0C3-78D84181FA1A}"/>
              </a:ext>
            </a:extLst>
          </p:cNvPr>
          <p:cNvSpPr txBox="1"/>
          <p:nvPr/>
        </p:nvSpPr>
        <p:spPr>
          <a:xfrm>
            <a:off x="3449173" y="5688051"/>
            <a:ext cx="5284839" cy="523220"/>
          </a:xfrm>
          <a:prstGeom prst="rect">
            <a:avLst/>
          </a:prstGeom>
          <a:solidFill>
            <a:schemeClr val="accent5">
              <a:lumMod val="20000"/>
              <a:lumOff val="80000"/>
            </a:schemeClr>
          </a:solidFill>
        </p:spPr>
        <p:txBody>
          <a:bodyPr wrap="square" rtlCol="0">
            <a:spAutoFit/>
          </a:bodyPr>
          <a:lstStyle/>
          <a:p>
            <a:r>
              <a:rPr lang="fr-FR" sz="1400" u="sng" dirty="0" err="1"/>
              <a:t>Any</a:t>
            </a:r>
            <a:r>
              <a:rPr lang="fr-FR" sz="1400" u="sng" dirty="0"/>
              <a:t> limitations or </a:t>
            </a:r>
            <a:r>
              <a:rPr lang="fr-FR" sz="1400" u="sng" dirty="0" err="1"/>
              <a:t>specific</a:t>
            </a:r>
            <a:r>
              <a:rPr lang="fr-FR" sz="1400" u="sng" dirty="0"/>
              <a:t> </a:t>
            </a:r>
            <a:r>
              <a:rPr lang="fr-FR" sz="1400" u="sng" dirty="0" err="1"/>
              <a:t>requirements</a:t>
            </a:r>
            <a:r>
              <a:rPr lang="fr-FR" sz="1400" dirty="0"/>
              <a:t>:</a:t>
            </a:r>
            <a:endParaRPr lang="fr-FR" sz="1400" b="0" i="0" u="none" strike="noStrike" baseline="0" dirty="0"/>
          </a:p>
          <a:p>
            <a:r>
              <a:rPr lang="en-US" sz="1400">
                <a:solidFill>
                  <a:srgbClr val="202024"/>
                </a:solidFill>
              </a:rPr>
              <a:t>Participants need to be fluent in English. </a:t>
            </a:r>
            <a:endParaRPr lang="en-US" sz="1400" b="0" i="0" u="none" strike="noStrike" baseline="0" dirty="0">
              <a:solidFill>
                <a:srgbClr val="202024"/>
              </a:solidFill>
            </a:endParaRPr>
          </a:p>
        </p:txBody>
      </p:sp>
      <p:sp>
        <p:nvSpPr>
          <p:cNvPr id="20" name="ZoneTexte 19">
            <a:extLst>
              <a:ext uri="{FF2B5EF4-FFF2-40B4-BE49-F238E27FC236}">
                <a16:creationId xmlns:a16="http://schemas.microsoft.com/office/drawing/2014/main" id="{B4D7AEF1-C36C-D53E-09B0-00B7A0A1876C}"/>
              </a:ext>
            </a:extLst>
          </p:cNvPr>
          <p:cNvSpPr txBox="1"/>
          <p:nvPr/>
        </p:nvSpPr>
        <p:spPr>
          <a:xfrm>
            <a:off x="222041" y="4336557"/>
            <a:ext cx="2552528" cy="1415772"/>
          </a:xfrm>
          <a:prstGeom prst="rect">
            <a:avLst/>
          </a:prstGeom>
          <a:solidFill>
            <a:schemeClr val="accent5">
              <a:lumMod val="20000"/>
              <a:lumOff val="80000"/>
            </a:schemeClr>
          </a:solidFill>
        </p:spPr>
        <p:txBody>
          <a:bodyPr wrap="square" rtlCol="0">
            <a:spAutoFit/>
          </a:bodyPr>
          <a:lstStyle/>
          <a:p>
            <a:r>
              <a:rPr lang="fr-FR" sz="1400" u="sng" dirty="0" err="1"/>
              <a:t>Additional</a:t>
            </a:r>
            <a:r>
              <a:rPr lang="fr-FR" sz="1400" u="sng" dirty="0"/>
              <a:t> information</a:t>
            </a:r>
            <a:r>
              <a:rPr lang="fr-FR" sz="1400" dirty="0"/>
              <a:t>:</a:t>
            </a:r>
          </a:p>
          <a:p>
            <a:pPr marL="285750" indent="-285750">
              <a:buFont typeface="Arial" panose="020B0604020202020204" pitchFamily="34" charset="0"/>
              <a:buChar char="•"/>
            </a:pPr>
            <a:r>
              <a:rPr lang="fr-FR" sz="1200" dirty="0">
                <a:hlinkClick r:id="rId3"/>
              </a:rPr>
              <a:t>ELFT</a:t>
            </a:r>
            <a:endParaRPr lang="fr-FR" sz="1200" dirty="0"/>
          </a:p>
          <a:p>
            <a:pPr marL="285750" indent="-285750">
              <a:buFont typeface="Arial" panose="020B0604020202020204" pitchFamily="34" charset="0"/>
              <a:buChar char="•"/>
            </a:pPr>
            <a:r>
              <a:rPr lang="en-US" sz="1200" dirty="0">
                <a:hlinkClick r:id="rId4"/>
              </a:rPr>
              <a:t>Queen Mary University of London</a:t>
            </a:r>
            <a:endParaRPr lang="fr-FR" sz="1200" dirty="0"/>
          </a:p>
          <a:p>
            <a:pPr marL="285750" indent="-285750">
              <a:buFont typeface="Arial" panose="020B0604020202020204" pitchFamily="34" charset="0"/>
              <a:buChar char="•"/>
            </a:pPr>
            <a:r>
              <a:rPr lang="fr-FR" sz="1200" dirty="0">
                <a:hlinkClick r:id="rId5"/>
              </a:rPr>
              <a:t>EPA guidelines for </a:t>
            </a:r>
            <a:r>
              <a:rPr lang="fr-FR" sz="1200" dirty="0" err="1">
                <a:hlinkClick r:id="rId5"/>
              </a:rPr>
              <a:t>applicants</a:t>
            </a:r>
            <a:endParaRPr lang="fr-FR" sz="1200" dirty="0"/>
          </a:p>
          <a:p>
            <a:pPr marL="285750" indent="-285750">
              <a:buFont typeface="Arial" panose="020B0604020202020204" pitchFamily="34" charset="0"/>
              <a:buChar char="•"/>
            </a:pPr>
            <a:r>
              <a:rPr lang="fr-FR" sz="1200" dirty="0">
                <a:hlinkClick r:id="rId6"/>
              </a:rPr>
              <a:t>Apply </a:t>
            </a:r>
            <a:r>
              <a:rPr lang="fr-FR" sz="1200" dirty="0" err="1">
                <a:hlinkClick r:id="rId6"/>
              </a:rPr>
              <a:t>here</a:t>
            </a:r>
            <a:endParaRPr lang="fr-FR" sz="1200" dirty="0"/>
          </a:p>
          <a:p>
            <a:pPr marL="285750" indent="-285750">
              <a:buFont typeface="Arial" panose="020B0604020202020204" pitchFamily="34" charset="0"/>
              <a:buChar char="•"/>
            </a:pPr>
            <a:endParaRPr lang="fr-FR" sz="1200" dirty="0"/>
          </a:p>
        </p:txBody>
      </p:sp>
      <p:cxnSp>
        <p:nvCxnSpPr>
          <p:cNvPr id="3" name="Connecteur droit 2">
            <a:extLst>
              <a:ext uri="{FF2B5EF4-FFF2-40B4-BE49-F238E27FC236}">
                <a16:creationId xmlns:a16="http://schemas.microsoft.com/office/drawing/2014/main" id="{AA6ECD7B-3885-85F1-709F-91496E4D4024}"/>
              </a:ext>
            </a:extLst>
          </p:cNvPr>
          <p:cNvCxnSpPr>
            <a:cxnSpLocks/>
          </p:cNvCxnSpPr>
          <p:nvPr/>
        </p:nvCxnSpPr>
        <p:spPr>
          <a:xfrm>
            <a:off x="5872682" y="253497"/>
            <a:ext cx="5942090"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1D41EFB1-5D68-CAC7-BC93-5BC891911DBD}"/>
              </a:ext>
            </a:extLst>
          </p:cNvPr>
          <p:cNvCxnSpPr>
            <a:cxnSpLocks/>
          </p:cNvCxnSpPr>
          <p:nvPr/>
        </p:nvCxnSpPr>
        <p:spPr>
          <a:xfrm>
            <a:off x="300831" y="6516986"/>
            <a:ext cx="11379089"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A4E2933A-FBBD-A991-8976-676ED77490A1}"/>
              </a:ext>
            </a:extLst>
          </p:cNvPr>
          <p:cNvSpPr txBox="1"/>
          <p:nvPr/>
        </p:nvSpPr>
        <p:spPr>
          <a:xfrm>
            <a:off x="9411920" y="4015333"/>
            <a:ext cx="2268000" cy="738664"/>
          </a:xfrm>
          <a:prstGeom prst="rect">
            <a:avLst/>
          </a:prstGeom>
          <a:solidFill>
            <a:schemeClr val="accent5">
              <a:lumMod val="20000"/>
              <a:lumOff val="80000"/>
            </a:schemeClr>
          </a:solidFill>
        </p:spPr>
        <p:txBody>
          <a:bodyPr wrap="square" rtlCol="0">
            <a:spAutoFit/>
          </a:bodyPr>
          <a:lstStyle/>
          <a:p>
            <a:r>
              <a:rPr lang="fr-FR" sz="1400" u="sng" dirty="0" err="1"/>
              <a:t>Meals</a:t>
            </a:r>
            <a:r>
              <a:rPr lang="fr-FR" sz="1400" dirty="0"/>
              <a:t>:</a:t>
            </a:r>
          </a:p>
          <a:p>
            <a:r>
              <a:rPr lang="en-US" sz="1400" dirty="0"/>
              <a:t>Available on site at a reduced rate.</a:t>
            </a:r>
          </a:p>
        </p:txBody>
      </p:sp>
      <p:pic>
        <p:nvPicPr>
          <p:cNvPr id="4" name="Image 3">
            <a:hlinkClick r:id="rId6"/>
            <a:extLst>
              <a:ext uri="{FF2B5EF4-FFF2-40B4-BE49-F238E27FC236}">
                <a16:creationId xmlns:a16="http://schemas.microsoft.com/office/drawing/2014/main" id="{89D05EA0-7D41-FCA1-AD05-44BCC9842F98}"/>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1" y="-6647"/>
            <a:ext cx="5743573" cy="2185360"/>
          </a:xfrm>
          <a:prstGeom prst="rect">
            <a:avLst/>
          </a:prstGeom>
        </p:spPr>
      </p:pic>
    </p:spTree>
    <p:extLst>
      <p:ext uri="{BB962C8B-B14F-4D97-AF65-F5344CB8AC3E}">
        <p14:creationId xmlns:p14="http://schemas.microsoft.com/office/powerpoint/2010/main" val="206483379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486</TotalTime>
  <Words>284</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Coline GODARD</dc:creator>
  <cp:lastModifiedBy>Andrea MICHELINI</cp:lastModifiedBy>
  <cp:revision>30</cp:revision>
  <dcterms:created xsi:type="dcterms:W3CDTF">2022-08-05T14:41:53Z</dcterms:created>
  <dcterms:modified xsi:type="dcterms:W3CDTF">2025-09-11T08:43:20Z</dcterms:modified>
</cp:coreProperties>
</file>