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7B12DD04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46D677-9EA2-6DE1-ABA8-3772DFF82454}" name="Sarah MATHERN" initials="SM" userId="S-1-5-21-2236622224-2070461789-3214909014-118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3"/>
    <a:srgbClr val="FFD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64" autoAdjust="0"/>
  </p:normalViewPr>
  <p:slideViewPr>
    <p:cSldViewPr snapToGrid="0">
      <p:cViewPr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modernComment_100_7B12DD0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3CACF7F-B1BF-4E8A-AE8A-8C9328F0D50F}" authorId="{AC46D677-9EA2-6DE1-ABA8-3772DFF82454}" created="2024-08-02T14:28:12.20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64833796" sldId="256"/>
      <ac:spMk id="20" creationId="{B4D7AEF1-C36C-D53E-09B0-00B7A0A1876C}"/>
    </ac:deMkLst>
    <p188:txBody>
      <a:bodyPr/>
      <a:lstStyle/>
      <a:p>
        <a:r>
          <a:rPr lang="en-GB"/>
          <a:t>@Ines: If possible, other links to be added:
https://www.qmul.ac.uk/wiph/
https://www.qmul.ac.uk/wiph/people/profiles/jovanovi-nikolina.html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EB190-1F51-426D-8339-12554B0CFB0A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253BF-2473-41B2-91B5-D5A32285B0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386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6253BF-2473-41B2-91B5-D5A32285B0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9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F5A16A-E01D-1142-9FDC-F34C4EFFA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EA8ABB-BFAA-C99D-4738-66942D5F7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ACE00-5D0A-84FF-AA2C-67E9B2F0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7DD980-1F3E-07F3-1B80-6054A927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4E8741-CEA2-FE12-F6DD-A9BCEE8E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4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430F3-FC5D-9179-B45E-ABCF2E4D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9A3E13-E170-8870-B0BE-F5DF81FE3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0E6E3-8A36-241D-1483-9DAA2DFE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433473-9D19-8477-E585-B0E3BB5D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C7F64E-ECB9-3946-0D03-1C643301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1EDAC5-A677-2488-6CC8-73F3BEBCE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74892C-A5D9-A21B-7395-A1FF89E1A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37B591-52A8-2171-D8E8-375D056F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BB0DF-FB34-A188-83FA-BE8484C5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AAA23F-B2F4-133C-F48E-2EC2509A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74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51CC4-DED4-AA03-D27B-165A6035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232F45-3526-94B7-8EA1-F4D43816B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4ABD7D-12D0-33F0-730F-38B93251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013A8A-B21F-DF5E-AFF8-30FE2EF1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30F945-7592-27A0-9C99-521C56E4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2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A72D5-BDC8-7A4D-AA6C-48AAD706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57E22D-4D46-31EC-FBD2-A330E2200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94CE2D-FBC0-829F-7D7D-7C470CDE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896303-36C4-CC08-4F55-7EF58496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C046A-82D9-1A11-FE72-0E12CDA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40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78CD2-EBF7-5A96-059D-DC2289F6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2DD53D-EF22-8DA4-C297-CD3DFCFD7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2C5449-A80A-0A83-F4BC-3AAA0D1D0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A17AC9-0052-7FFD-1915-438CFB2D6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392BE7-AC44-8AF9-4B78-84B5575AC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B79538-340F-8306-F839-0CB33493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4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04348-F9C4-ECDE-AB58-221EE229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5D75B9-877D-51C6-F9F7-72E8C6E13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F75182-C02F-67B4-C93F-1FF2B3D7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FC3293-F155-6A53-DA23-671826119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DE92E8-B3D7-44D7-8A31-E0E236CE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4C3843-6571-A496-BC24-28CB7D12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0DD8AD-00B9-05A0-F2FB-CD68FFE9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757C91-5C7D-3691-E452-A5FE3D52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97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26F22-748E-FCBC-2B00-A2FDFDE4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5BDCBA-426E-CB3E-F205-17D7BB79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40D995-54A2-A7CA-0072-E69E060F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9E8187-917B-8BF7-7149-1B94F5802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11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10B7A4-AFCC-CAA4-4210-1FCBDA19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5712E7-0983-179E-D0D4-74A93A96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028D6B-C082-0782-4B94-E038DC35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23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A26E49-4490-53DD-92E6-66CE7C4C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F94C0F-DD9B-FDCB-EED8-83E0802EE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FE634F-28E8-5D5F-F50E-E16BB24CD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831060-C79C-502F-E246-11CD020B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6C9CB-C959-66AF-AFE6-E8892A79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315FE5-C379-5D14-BB43-3E43126E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94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D2FA3-37BD-5B82-F7DD-039F6A01A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375D70-7124-0CD3-7A86-A4BE9A560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AA1D6F-C87E-957F-6431-341FBCB27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9ACACD-3D8C-CF18-A609-0F35F841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2794BB-102B-F498-3C18-CB17798B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F67DBB-428F-7CF4-588A-A7BDC7E6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35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C29CD9-37F8-316F-E5CB-409574F35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2B0685-71DB-68C7-5606-715EE3134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1B1722-BB82-52A2-6A8C-E0938DF05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11E1C1-5D94-73A3-23B5-042C6BBD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30A9C5-7E9E-6A66-5A31-71FEFE7D9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1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0_7B12DD04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uropsy.net/gaining-experience-programme/" TargetMode="External"/><Relationship Id="rId5" Type="http://schemas.openxmlformats.org/officeDocument/2006/relationships/hyperlink" Target="https://www.europsy.net/app/uploads/EPA-GEP_Eligibility-and-placement-organisation.pdf" TargetMode="External"/><Relationship Id="rId4" Type="http://schemas.openxmlformats.org/officeDocument/2006/relationships/hyperlink" Target="https://psychiatry.pote.hu/index_en.html%20;%20https:/aok.pte.hu/en/egyseg/4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4C9181BD-38E1-B035-CFD4-03B3A3DC0AC2}"/>
              </a:ext>
            </a:extLst>
          </p:cNvPr>
          <p:cNvSpPr txBox="1"/>
          <p:nvPr/>
        </p:nvSpPr>
        <p:spPr>
          <a:xfrm>
            <a:off x="6580474" y="663117"/>
            <a:ext cx="4647445" cy="923330"/>
          </a:xfrm>
          <a:prstGeom prst="rect">
            <a:avLst/>
          </a:prstGeom>
          <a:solidFill>
            <a:srgbClr val="FFDE17"/>
          </a:solidFill>
          <a:ln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Department of Psychiatry and Psychotherapy, University of Pecs,</a:t>
            </a:r>
            <a:endParaRPr lang="en-US" i="0" dirty="0">
              <a:effectLst/>
              <a:latin typeface="+mj-lt"/>
            </a:endParaRPr>
          </a:p>
          <a:p>
            <a:pPr algn="ctr"/>
            <a:r>
              <a:rPr lang="en-US" b="1" dirty="0">
                <a:latin typeface="+mj-lt"/>
              </a:rPr>
              <a:t>Pecs, Hungary</a:t>
            </a:r>
            <a:endParaRPr lang="fr-FR" b="1" dirty="0">
              <a:latin typeface="+mj-lt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BC2CBC-73B1-230E-B078-2EFABAEEB07F}"/>
              </a:ext>
            </a:extLst>
          </p:cNvPr>
          <p:cNvSpPr txBox="1"/>
          <p:nvPr/>
        </p:nvSpPr>
        <p:spPr>
          <a:xfrm>
            <a:off x="758283" y="2465696"/>
            <a:ext cx="255252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400" u="sng" dirty="0"/>
              <a:t>Type of placement</a:t>
            </a:r>
            <a:r>
              <a:rPr lang="fr-FR" sz="1400" dirty="0"/>
              <a:t>:</a:t>
            </a:r>
          </a:p>
          <a:p>
            <a:r>
              <a:rPr lang="fr-FR" sz="1400" dirty="0" err="1"/>
              <a:t>Clinical</a:t>
            </a:r>
            <a:r>
              <a:rPr lang="fr-FR" sz="1400" dirty="0"/>
              <a:t>, </a:t>
            </a:r>
            <a:r>
              <a:rPr lang="fr-FR" sz="1400" dirty="0" err="1"/>
              <a:t>Research</a:t>
            </a:r>
            <a:r>
              <a:rPr lang="fr-FR" sz="1400" dirty="0"/>
              <a:t>, Academic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DE73F09-E674-6DCE-6AA1-C44467152040}"/>
              </a:ext>
            </a:extLst>
          </p:cNvPr>
          <p:cNvSpPr txBox="1"/>
          <p:nvPr/>
        </p:nvSpPr>
        <p:spPr>
          <a:xfrm>
            <a:off x="8959919" y="2465696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Duration</a:t>
            </a:r>
            <a:r>
              <a:rPr lang="fr-FR" sz="1400" dirty="0"/>
              <a:t>:</a:t>
            </a:r>
          </a:p>
          <a:p>
            <a:r>
              <a:rPr lang="en-US" sz="1400" dirty="0"/>
              <a:t>2 to 4 weeks depending on candidate availability</a:t>
            </a:r>
            <a:endParaRPr lang="fr-FR" sz="1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207A211-7E12-0346-3804-B9193C7970F3}"/>
              </a:ext>
            </a:extLst>
          </p:cNvPr>
          <p:cNvSpPr txBox="1"/>
          <p:nvPr/>
        </p:nvSpPr>
        <p:spPr>
          <a:xfrm>
            <a:off x="3558888" y="2484428"/>
            <a:ext cx="5284839" cy="31085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Placement description:</a:t>
            </a:r>
            <a:endParaRPr lang="fr-FR" sz="1400" b="0" i="0" u="none" strike="noStrike" baseline="0" dirty="0"/>
          </a:p>
          <a:p>
            <a:r>
              <a:rPr lang="en-US" sz="1400" b="0" i="0" u="none" strike="noStrike" baseline="0" dirty="0">
                <a:solidFill>
                  <a:srgbClr val="202024"/>
                </a:solidFill>
              </a:rPr>
              <a:t>We are delighted to offer a 2-4 week-long placement in Pecs, Hungary. The placement will focus on clinical, research and/or academic Foreseen activities may include participation and/or teaching in English-language psychiatry lectures, practices and courses, and also face-to-face small group discussions, English-language patient interviews and observation of clinical practice. Participants may also give lectures or talks in English on their main clinical or research interest and </a:t>
            </a:r>
            <a:r>
              <a:rPr lang="en-US" sz="1400" b="0" i="0" u="none" strike="noStrike" baseline="0" dirty="0" err="1">
                <a:solidFill>
                  <a:srgbClr val="202024"/>
                </a:solidFill>
              </a:rPr>
              <a:t>activities.The</a:t>
            </a:r>
            <a:r>
              <a:rPr lang="en-US" sz="1400" b="0" i="0" u="none" strike="noStrike" baseline="0" dirty="0">
                <a:solidFill>
                  <a:srgbClr val="202024"/>
                </a:solidFill>
              </a:rPr>
              <a:t> main fields of research and clinical interest are Research (schizophrenia, suicidal </a:t>
            </a:r>
            <a:r>
              <a:rPr lang="en-US" sz="1400" b="0" i="0" u="none" strike="noStrike" baseline="0" dirty="0" err="1">
                <a:solidFill>
                  <a:srgbClr val="202024"/>
                </a:solidFill>
              </a:rPr>
              <a:t>behaviour</a:t>
            </a:r>
            <a:r>
              <a:rPr lang="en-US" sz="1400" b="0" i="0" u="none" strike="noStrike" baseline="0" dirty="0">
                <a:solidFill>
                  <a:srgbClr val="202024"/>
                </a:solidFill>
              </a:rPr>
              <a:t>, affective disorders, mentalization, trauma), Clinical (acute emergency unit, </a:t>
            </a:r>
            <a:r>
              <a:rPr lang="en-US" sz="1400" b="0" i="0" u="none" strike="noStrike" baseline="0" dirty="0" err="1">
                <a:solidFill>
                  <a:srgbClr val="202024"/>
                </a:solidFill>
              </a:rPr>
              <a:t>geronto</a:t>
            </a:r>
            <a:r>
              <a:rPr lang="en-US" sz="1400" b="0" i="0" u="none" strike="noStrike" baseline="0" dirty="0">
                <a:solidFill>
                  <a:srgbClr val="202024"/>
                </a:solidFill>
              </a:rPr>
              <a:t>-psychiatry unit, psychotic unit, child and adolescent psychiatry unit, psychotherapy unit, liaison-consultation psychiatry, out-patient settings), Teaching (gradual and post-gradual courses).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22A569-2B92-07BA-1F86-E7BC3FDCFE25}"/>
              </a:ext>
            </a:extLst>
          </p:cNvPr>
          <p:cNvSpPr txBox="1"/>
          <p:nvPr/>
        </p:nvSpPr>
        <p:spPr>
          <a:xfrm>
            <a:off x="8959919" y="3432491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Accommodation:</a:t>
            </a:r>
          </a:p>
          <a:p>
            <a:r>
              <a:rPr lang="en-US" sz="1400" dirty="0"/>
              <a:t>Accommodation available at reduced rates.</a:t>
            </a:r>
            <a:endParaRPr lang="fr-FR" sz="14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6256D7E-E680-7005-EE52-A732E293B1B1}"/>
              </a:ext>
            </a:extLst>
          </p:cNvPr>
          <p:cNvSpPr txBox="1"/>
          <p:nvPr/>
        </p:nvSpPr>
        <p:spPr>
          <a:xfrm>
            <a:off x="8959919" y="5140960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Financial Support</a:t>
            </a:r>
            <a:r>
              <a:rPr lang="fr-FR" sz="1400" dirty="0"/>
              <a:t>:</a:t>
            </a:r>
          </a:p>
          <a:p>
            <a:r>
              <a:rPr lang="fr-FR" sz="1400" dirty="0"/>
              <a:t>Not </a:t>
            </a:r>
            <a:r>
              <a:rPr lang="fr-FR" sz="1400" dirty="0" err="1"/>
              <a:t>available</a:t>
            </a:r>
            <a:endParaRPr lang="fr-FR" sz="1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8338F0A-92AA-E2D4-C530-4920C6C335DC}"/>
              </a:ext>
            </a:extLst>
          </p:cNvPr>
          <p:cNvSpPr txBox="1"/>
          <p:nvPr/>
        </p:nvSpPr>
        <p:spPr>
          <a:xfrm>
            <a:off x="758283" y="3098070"/>
            <a:ext cx="255252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Contact </a:t>
            </a:r>
            <a:r>
              <a:rPr lang="fr-FR" sz="1400" u="sng" dirty="0" err="1"/>
              <a:t>person</a:t>
            </a:r>
            <a:r>
              <a:rPr lang="fr-FR" sz="1400" dirty="0"/>
              <a:t>: </a:t>
            </a:r>
          </a:p>
          <a:p>
            <a:pPr algn="l"/>
            <a:r>
              <a:rPr lang="fr-FR" sz="1400" dirty="0"/>
              <a:t>Viktor </a:t>
            </a:r>
            <a:r>
              <a:rPr lang="fr-FR" sz="1400" dirty="0" err="1"/>
              <a:t>Voros</a:t>
            </a:r>
            <a:r>
              <a:rPr lang="fr-FR" sz="1400" dirty="0"/>
              <a:t>, MD, PhD, </a:t>
            </a:r>
            <a:r>
              <a:rPr lang="fr-FR" sz="1400" dirty="0" err="1"/>
              <a:t>Med.Habil</a:t>
            </a:r>
            <a:r>
              <a:rPr lang="fr-FR" sz="1400" dirty="0"/>
              <a:t>; Associate Professor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97DBAB1-6E2E-4CAA-2CD1-98A29379CF23}"/>
              </a:ext>
            </a:extLst>
          </p:cNvPr>
          <p:cNvSpPr txBox="1"/>
          <p:nvPr/>
        </p:nvSpPr>
        <p:spPr>
          <a:xfrm>
            <a:off x="758283" y="3799047"/>
            <a:ext cx="255252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Head of institution</a:t>
            </a:r>
            <a:r>
              <a:rPr lang="fr-FR" sz="1400" dirty="0"/>
              <a:t>:</a:t>
            </a:r>
            <a:br>
              <a:rPr lang="fr-FR" sz="1400" dirty="0"/>
            </a:br>
            <a:r>
              <a:rPr lang="nb-NO" sz="1400" dirty="0"/>
              <a:t>Tamas Tenyi, MD, PhD, DSc; Full Professor</a:t>
            </a:r>
            <a:endParaRPr lang="fr-FR" sz="14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A413AC-679E-1F16-D0C3-78D84181FA1A}"/>
              </a:ext>
            </a:extLst>
          </p:cNvPr>
          <p:cNvSpPr txBox="1"/>
          <p:nvPr/>
        </p:nvSpPr>
        <p:spPr>
          <a:xfrm>
            <a:off x="3449173" y="5688051"/>
            <a:ext cx="528483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Any</a:t>
            </a:r>
            <a:r>
              <a:rPr lang="fr-FR" sz="1400" u="sng" dirty="0"/>
              <a:t> limitations or </a:t>
            </a:r>
            <a:r>
              <a:rPr lang="fr-FR" sz="1400" u="sng" dirty="0" err="1"/>
              <a:t>specific</a:t>
            </a:r>
            <a:r>
              <a:rPr lang="fr-FR" sz="1400" u="sng" dirty="0"/>
              <a:t> </a:t>
            </a:r>
            <a:r>
              <a:rPr lang="fr-FR" sz="1400" u="sng" dirty="0" err="1"/>
              <a:t>requirements</a:t>
            </a:r>
            <a:r>
              <a:rPr lang="fr-FR" sz="1400" dirty="0"/>
              <a:t>:</a:t>
            </a:r>
            <a:endParaRPr lang="fr-FR" sz="1400" b="0" i="0" u="none" strike="noStrike" baseline="0" dirty="0"/>
          </a:p>
          <a:p>
            <a:r>
              <a:rPr lang="en-US" sz="1400" b="0" i="0" u="none" strike="noStrike" baseline="0" dirty="0">
                <a:solidFill>
                  <a:srgbClr val="202024"/>
                </a:solidFill>
              </a:rPr>
              <a:t>There are no specific limitations or requirements.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D7AEF1-C36C-D53E-09B0-00B7A0A1876C}"/>
              </a:ext>
            </a:extLst>
          </p:cNvPr>
          <p:cNvSpPr txBox="1"/>
          <p:nvPr/>
        </p:nvSpPr>
        <p:spPr>
          <a:xfrm>
            <a:off x="758283" y="4498011"/>
            <a:ext cx="2552528" cy="10464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Additional</a:t>
            </a:r>
            <a:r>
              <a:rPr lang="fr-FR" sz="1400" u="sng" dirty="0"/>
              <a:t> information</a:t>
            </a:r>
            <a:r>
              <a:rPr lang="fr-FR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4"/>
              </a:rPr>
              <a:t>Université of Pecs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5"/>
              </a:rPr>
              <a:t>EPA guidelines for </a:t>
            </a:r>
            <a:r>
              <a:rPr lang="fr-FR" sz="1200" dirty="0" err="1">
                <a:hlinkClick r:id="rId5"/>
              </a:rPr>
              <a:t>applicants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6"/>
              </a:rPr>
              <a:t>Apply </a:t>
            </a:r>
            <a:r>
              <a:rPr lang="fr-FR" sz="1200" dirty="0" err="1">
                <a:hlinkClick r:id="rId6"/>
              </a:rPr>
              <a:t>here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200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A6ECD7B-3885-85F1-709F-91496E4D4024}"/>
              </a:ext>
            </a:extLst>
          </p:cNvPr>
          <p:cNvCxnSpPr>
            <a:cxnSpLocks/>
          </p:cNvCxnSpPr>
          <p:nvPr/>
        </p:nvCxnSpPr>
        <p:spPr>
          <a:xfrm>
            <a:off x="5872682" y="253497"/>
            <a:ext cx="5942090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1D41EFB1-5D68-CAC7-BC93-5BC891911DBD}"/>
              </a:ext>
            </a:extLst>
          </p:cNvPr>
          <p:cNvCxnSpPr>
            <a:cxnSpLocks/>
          </p:cNvCxnSpPr>
          <p:nvPr/>
        </p:nvCxnSpPr>
        <p:spPr>
          <a:xfrm>
            <a:off x="300831" y="6516986"/>
            <a:ext cx="11379089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A4E2933A-FBBD-A991-8976-676ED77490A1}"/>
              </a:ext>
            </a:extLst>
          </p:cNvPr>
          <p:cNvSpPr txBox="1"/>
          <p:nvPr/>
        </p:nvSpPr>
        <p:spPr>
          <a:xfrm>
            <a:off x="8959919" y="4179003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Meals</a:t>
            </a:r>
            <a:r>
              <a:rPr lang="fr-FR" sz="1400" dirty="0"/>
              <a:t>:</a:t>
            </a:r>
          </a:p>
          <a:p>
            <a:r>
              <a:rPr lang="en-US" sz="1400" dirty="0"/>
              <a:t>Available on site with no reduced rate</a:t>
            </a:r>
          </a:p>
        </p:txBody>
      </p:sp>
      <p:pic>
        <p:nvPicPr>
          <p:cNvPr id="4" name="Image 3">
            <a:hlinkClick r:id="rId6"/>
            <a:extLst>
              <a:ext uri="{FF2B5EF4-FFF2-40B4-BE49-F238E27FC236}">
                <a16:creationId xmlns:a16="http://schemas.microsoft.com/office/drawing/2014/main" id="{89D05EA0-7D41-FCA1-AD05-44BCC9842F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6647"/>
            <a:ext cx="5743573" cy="218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3379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252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Coline GODARD</dc:creator>
  <cp:lastModifiedBy>Andrea MICHELINI</cp:lastModifiedBy>
  <cp:revision>30</cp:revision>
  <dcterms:created xsi:type="dcterms:W3CDTF">2022-08-05T14:41:53Z</dcterms:created>
  <dcterms:modified xsi:type="dcterms:W3CDTF">2025-09-11T08:03:53Z</dcterms:modified>
</cp:coreProperties>
</file>