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7B12DD04.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46D677-9EA2-6DE1-ABA8-3772DFF82454}" name="Sarah MATHERN" initials="SM" userId="S-1-5-21-2236622224-2070461789-3214909014-118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3"/>
    <a:srgbClr val="FFD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644" y="-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modernComment_100_7B12DD04.xml><?xml version="1.0" encoding="utf-8"?>
<p188:cmLst xmlns:a="http://schemas.openxmlformats.org/drawingml/2006/main" xmlns:r="http://schemas.openxmlformats.org/officeDocument/2006/relationships" xmlns:p188="http://schemas.microsoft.com/office/powerpoint/2018/8/main">
  <p188:cm id="{13CACF7F-B1BF-4E8A-AE8A-8C9328F0D50F}" authorId="{AC46D677-9EA2-6DE1-ABA8-3772DFF82454}" created="2024-08-02T14:28:12.201">
    <ac:deMkLst xmlns:ac="http://schemas.microsoft.com/office/drawing/2013/main/command">
      <pc:docMk xmlns:pc="http://schemas.microsoft.com/office/powerpoint/2013/main/command"/>
      <pc:sldMk xmlns:pc="http://schemas.microsoft.com/office/powerpoint/2013/main/command" cId="2064833796" sldId="256"/>
      <ac:spMk id="20" creationId="{B4D7AEF1-C36C-D53E-09B0-00B7A0A1876C}"/>
    </ac:deMkLst>
    <p188:txBody>
      <a:bodyPr/>
      <a:lstStyle/>
      <a:p>
        <a:r>
          <a:rPr lang="en-GB"/>
          <a:t>@Ines: If possible, other links to be added:
https://www.qmul.ac.uk/wiph/
https://www.qmul.ac.uk/wiph/people/profiles/jovanovi-nikolina.html</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F5A16A-E01D-1142-9FDC-F34C4EFFAE8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6EA8ABB-BFAA-C99D-4738-66942D5F7C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96ACE00-5D0A-84FF-AA2C-67E9B2F015BD}"/>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0E7DD980-1F3E-07F3-1B80-6054A92777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A4E8741-CEA2-FE12-F6DD-A9BCEE8E5045}"/>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0744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6430F3-FC5D-9179-B45E-ABCF2E4DDF1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B9A3E13-E170-8870-B0BE-F5DF81FE357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40E6E3-8A36-241D-1483-9DAA2DFEB89C}"/>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73433473-9D19-8477-E585-B0E3BB5DF8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9C7F64E-ECB9-3946-0D03-1C643301D033}"/>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7029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51EDAC5-A677-2488-6CC8-73F3BEBCE46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A74892C-A5D9-A21B-7395-A1FF89E1A1A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37B591-52A8-2171-D8E8-375D056F5E7B}"/>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D9FBB0DF-FB34-A188-83FA-BE8484C5B4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DAAA23F-B2F4-133C-F48E-2EC2509A307D}"/>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27874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751CC4-DED4-AA03-D27B-165A603551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D232F45-3526-94B7-8EA1-F4D43816B09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C4ABD7D-12D0-33F0-730F-38B932512DA6}"/>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FB013A8A-B21F-DF5E-AFF8-30FE2EF199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530F945-7592-27A0-9C99-521C56E4EFFB}"/>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035268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A72D5-BDC8-7A4D-AA6C-48AAD706C30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457E22D-4D46-31EC-FBD2-A330E2200A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294CE2D-FBC0-829F-7D7D-7C470CDE4490}"/>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79896303-36C4-CC08-4F55-7EF58496AF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34C046A-82D9-1A11-FE72-0E12CDA9A0E1}"/>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29940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C78CD2-EBF7-5A96-059D-DC2289F6AAA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82DD53D-EF22-8DA4-C297-CD3DFCFD73C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A2C5449-A80A-0A83-F4BC-3AAA0D1D0B1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3A17AC9-0052-7FFD-1915-438CFB2D6E20}"/>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B3392BE7-AC44-8AF9-4B78-84B5575AC5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2B79538-340F-8306-F839-0CB33493016C}"/>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97940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704348-F9C4-ECDE-AB58-221EE2291C4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5D75B9-877D-51C6-F9F7-72E8C6E137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AF75182-C02F-67B4-C93F-1FF2B3D77A4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8FC3293-F155-6A53-DA23-671826119B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EDE92E8-B3D7-44D7-8A31-E0E236CE46D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44C3843-6571-A496-BC24-28CB7D125FC5}"/>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8" name="Espace réservé du pied de page 7">
            <a:extLst>
              <a:ext uri="{FF2B5EF4-FFF2-40B4-BE49-F238E27FC236}">
                <a16:creationId xmlns:a16="http://schemas.microsoft.com/office/drawing/2014/main" id="{470DD8AD-00B9-05A0-F2FB-CD68FFE9AA9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F757C91-5C7D-3691-E452-A5FE3D52AD7F}"/>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308897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326F22-748E-FCBC-2B00-A2FDFDE4A06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05BDCBA-426E-CB3E-F205-17D7BB79EBD1}"/>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4" name="Espace réservé du pied de page 3">
            <a:extLst>
              <a:ext uri="{FF2B5EF4-FFF2-40B4-BE49-F238E27FC236}">
                <a16:creationId xmlns:a16="http://schemas.microsoft.com/office/drawing/2014/main" id="{CC40D995-54A2-A7CA-0072-E69E060F4DC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B9E8187-917B-8BF7-7149-1B94F5802205}"/>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69411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C10B7A4-AFCC-CAA4-4210-1FCBDA19763C}"/>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3" name="Espace réservé du pied de page 2">
            <a:extLst>
              <a:ext uri="{FF2B5EF4-FFF2-40B4-BE49-F238E27FC236}">
                <a16:creationId xmlns:a16="http://schemas.microsoft.com/office/drawing/2014/main" id="{A75712E7-0983-179E-D0D4-74A93A96168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9028D6B-C082-0782-4B94-E038DC35B817}"/>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228723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A26E49-4490-53DD-92E6-66CE7C4C281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EF94C0F-DD9B-FDCB-EED8-83E0802EEE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7FE634F-28E8-5D5F-F50E-E16BB24CD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2831060-C79C-502F-E246-11CD020BB385}"/>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15C6C9CB-C959-66AF-AFE6-E8892A79372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0315FE5-C379-5D14-BB43-3E43126E0B67}"/>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92794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0D2FA3-37BD-5B82-F7DD-039F6A01A37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2375D70-7124-0CD3-7A86-A4BE9A560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BAA1D6F-C87E-957F-6431-341FBCB27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69ACACD-3D8C-CF18-A609-0F35F8412D92}"/>
              </a:ext>
            </a:extLst>
          </p:cNvPr>
          <p:cNvSpPr>
            <a:spLocks noGrp="1"/>
          </p:cNvSpPr>
          <p:nvPr>
            <p:ph type="dt" sz="half" idx="10"/>
          </p:nvPr>
        </p:nvSpPr>
        <p:spPr/>
        <p:txBody>
          <a:bodyPr/>
          <a:lstStyle/>
          <a:p>
            <a:fld id="{11C62CF4-A8DA-4E33-8ECD-CC7FCD1B812E}" type="datetimeFigureOut">
              <a:rPr lang="fr-FR" smtClean="0"/>
              <a:t>11/09/2025</a:t>
            </a:fld>
            <a:endParaRPr lang="fr-FR"/>
          </a:p>
        </p:txBody>
      </p:sp>
      <p:sp>
        <p:nvSpPr>
          <p:cNvPr id="6" name="Espace réservé du pied de page 5">
            <a:extLst>
              <a:ext uri="{FF2B5EF4-FFF2-40B4-BE49-F238E27FC236}">
                <a16:creationId xmlns:a16="http://schemas.microsoft.com/office/drawing/2014/main" id="{BC2794BB-102B-F498-3C18-CB17798B2E6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F67DBB-428F-7CF4-588A-A7BDC7E6C676}"/>
              </a:ext>
            </a:extLst>
          </p:cNvPr>
          <p:cNvSpPr>
            <a:spLocks noGrp="1"/>
          </p:cNvSpPr>
          <p:nvPr>
            <p:ph type="sldNum" sz="quarter" idx="12"/>
          </p:nvPr>
        </p:nvSpPr>
        <p:spPr/>
        <p:txBody>
          <a:bodyPr/>
          <a:lstStyle/>
          <a:p>
            <a:fld id="{20161D12-DCA4-465E-BC24-DD98AF5917D8}" type="slidenum">
              <a:rPr lang="fr-FR" smtClean="0"/>
              <a:t>‹#›</a:t>
            </a:fld>
            <a:endParaRPr lang="fr-FR"/>
          </a:p>
        </p:txBody>
      </p:sp>
    </p:spTree>
    <p:extLst>
      <p:ext uri="{BB962C8B-B14F-4D97-AF65-F5344CB8AC3E}">
        <p14:creationId xmlns:p14="http://schemas.microsoft.com/office/powerpoint/2010/main" val="1549352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3C29CD9-37F8-316F-E5CB-409574F35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82B0685-71DB-68C7-5606-715EE31344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D1B1722-BB82-52A2-6A8C-E0938DF058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62CF4-A8DA-4E33-8ECD-CC7FCD1B812E}" type="datetimeFigureOut">
              <a:rPr lang="fr-FR" smtClean="0"/>
              <a:t>11/09/2025</a:t>
            </a:fld>
            <a:endParaRPr lang="fr-FR"/>
          </a:p>
        </p:txBody>
      </p:sp>
      <p:sp>
        <p:nvSpPr>
          <p:cNvPr id="5" name="Espace réservé du pied de page 4">
            <a:extLst>
              <a:ext uri="{FF2B5EF4-FFF2-40B4-BE49-F238E27FC236}">
                <a16:creationId xmlns:a16="http://schemas.microsoft.com/office/drawing/2014/main" id="{9311E1C1-5D94-73A3-23B5-042C6BBD7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930A9C5-7E9E-6A66-5A31-71FEFE7D9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61D12-DCA4-465E-BC24-DD98AF5917D8}" type="slidenum">
              <a:rPr lang="fr-FR" smtClean="0"/>
              <a:t>‹#›</a:t>
            </a:fld>
            <a:endParaRPr lang="fr-FR"/>
          </a:p>
        </p:txBody>
      </p:sp>
    </p:spTree>
    <p:extLst>
      <p:ext uri="{BB962C8B-B14F-4D97-AF65-F5344CB8AC3E}">
        <p14:creationId xmlns:p14="http://schemas.microsoft.com/office/powerpoint/2010/main" val="308071255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lft.nhs.uk/perinatal" TargetMode="External"/><Relationship Id="rId7" Type="http://schemas.openxmlformats.org/officeDocument/2006/relationships/image" Target="../media/image1.png"/><Relationship Id="rId2" Type="http://schemas.microsoft.com/office/2018/10/relationships/comments" Target="../comments/modernComment_100_7B12DD04.xml"/><Relationship Id="rId1" Type="http://schemas.openxmlformats.org/officeDocument/2006/relationships/slideLayout" Target="../slideLayouts/slideLayout1.xml"/><Relationship Id="rId6" Type="http://schemas.openxmlformats.org/officeDocument/2006/relationships/hyperlink" Target="https://www.europsy.net/gaining-experience-programme/" TargetMode="External"/><Relationship Id="rId5" Type="http://schemas.openxmlformats.org/officeDocument/2006/relationships/hyperlink" Target="https://www.europsy.net/app/uploads/EPA-GEP_Eligibility-and-placement-organisation.pdf" TargetMode="External"/><Relationship Id="rId4" Type="http://schemas.openxmlformats.org/officeDocument/2006/relationships/hyperlink" Target="https://www.aou-careggi.toscana.it/internet/diagnosi-e-cura/dipartimenti/strutture-organizzative-dipartimentali-sod/psichiatria/"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aou-careggi.toscana.it/internet/diagnosi-e-cura/dipartimenti/strutture-organizzative-dipartimentali-sod/psichiatria/" TargetMode="External"/><Relationship Id="rId2" Type="http://schemas.openxmlformats.org/officeDocument/2006/relationships/hyperlink" Target="https://www.elft.nhs.uk/perinatal"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europsy.net/gaining-experience-programme/" TargetMode="External"/><Relationship Id="rId4" Type="http://schemas.openxmlformats.org/officeDocument/2006/relationships/hyperlink" Target="https://www.europsy.net/app/uploads/EPA-GEP_Eligibility-and-placement-organisatio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4C9181BD-38E1-B035-CFD4-03B3A3DC0AC2}"/>
              </a:ext>
            </a:extLst>
          </p:cNvPr>
          <p:cNvSpPr txBox="1"/>
          <p:nvPr/>
        </p:nvSpPr>
        <p:spPr>
          <a:xfrm>
            <a:off x="6580474" y="663117"/>
            <a:ext cx="4647445" cy="646331"/>
          </a:xfrm>
          <a:prstGeom prst="rect">
            <a:avLst/>
          </a:prstGeom>
          <a:solidFill>
            <a:srgbClr val="FFDE17"/>
          </a:solidFill>
          <a:ln>
            <a:noFill/>
          </a:ln>
          <a:effectLst>
            <a:softEdge rad="0"/>
          </a:effectLst>
        </p:spPr>
        <p:txBody>
          <a:bodyPr wrap="square" rtlCol="0">
            <a:spAutoFit/>
          </a:bodyPr>
          <a:lstStyle/>
          <a:p>
            <a:pPr algn="ctr"/>
            <a:r>
              <a:rPr lang="en-US" i="0" dirty="0">
                <a:effectLst/>
                <a:latin typeface="+mj-lt"/>
              </a:rPr>
              <a:t>University Hospital of Florence</a:t>
            </a:r>
          </a:p>
          <a:p>
            <a:pPr algn="ctr"/>
            <a:r>
              <a:rPr lang="en-US" b="1" dirty="0">
                <a:latin typeface="+mj-lt"/>
              </a:rPr>
              <a:t>Florence, Italy</a:t>
            </a:r>
            <a:endParaRPr lang="fr-FR" b="1" dirty="0">
              <a:latin typeface="+mj-lt"/>
            </a:endParaRPr>
          </a:p>
        </p:txBody>
      </p:sp>
      <p:sp>
        <p:nvSpPr>
          <p:cNvPr id="9" name="ZoneTexte 8">
            <a:extLst>
              <a:ext uri="{FF2B5EF4-FFF2-40B4-BE49-F238E27FC236}">
                <a16:creationId xmlns:a16="http://schemas.microsoft.com/office/drawing/2014/main" id="{02BC2CBC-73B1-230E-B078-2EFABAEEB07F}"/>
              </a:ext>
            </a:extLst>
          </p:cNvPr>
          <p:cNvSpPr txBox="1"/>
          <p:nvPr/>
        </p:nvSpPr>
        <p:spPr>
          <a:xfrm>
            <a:off x="0" y="2426558"/>
            <a:ext cx="1841500" cy="523220"/>
          </a:xfrm>
          <a:prstGeom prst="rect">
            <a:avLst/>
          </a:prstGeom>
          <a:solidFill>
            <a:schemeClr val="accent5">
              <a:lumMod val="20000"/>
              <a:lumOff val="80000"/>
            </a:schemeClr>
          </a:solidFill>
        </p:spPr>
        <p:txBody>
          <a:bodyPr wrap="square" rtlCol="0">
            <a:spAutoFit/>
          </a:bodyPr>
          <a:lstStyle/>
          <a:p>
            <a:pPr algn="just"/>
            <a:r>
              <a:rPr lang="fr-FR" sz="1400" u="sng" dirty="0"/>
              <a:t>Type of placement</a:t>
            </a:r>
            <a:r>
              <a:rPr lang="fr-FR" sz="1400" dirty="0"/>
              <a:t>:</a:t>
            </a:r>
          </a:p>
          <a:p>
            <a:r>
              <a:rPr lang="fr-FR" sz="1400" dirty="0" err="1"/>
              <a:t>Clinical</a:t>
            </a:r>
            <a:r>
              <a:rPr lang="fr-FR" sz="1400" dirty="0"/>
              <a:t>, </a:t>
            </a:r>
            <a:r>
              <a:rPr lang="fr-FR" sz="1400" dirty="0" err="1"/>
              <a:t>Research</a:t>
            </a:r>
            <a:endParaRPr lang="fr-FR" sz="1400" dirty="0"/>
          </a:p>
        </p:txBody>
      </p:sp>
      <p:sp>
        <p:nvSpPr>
          <p:cNvPr id="10" name="ZoneTexte 9">
            <a:extLst>
              <a:ext uri="{FF2B5EF4-FFF2-40B4-BE49-F238E27FC236}">
                <a16:creationId xmlns:a16="http://schemas.microsoft.com/office/drawing/2014/main" id="{7DE73F09-E674-6DCE-6AA1-C44467152040}"/>
              </a:ext>
            </a:extLst>
          </p:cNvPr>
          <p:cNvSpPr txBox="1"/>
          <p:nvPr/>
        </p:nvSpPr>
        <p:spPr>
          <a:xfrm>
            <a:off x="9810819" y="2522143"/>
            <a:ext cx="2268000" cy="738664"/>
          </a:xfrm>
          <a:prstGeom prst="rect">
            <a:avLst/>
          </a:prstGeom>
          <a:solidFill>
            <a:schemeClr val="accent5">
              <a:lumMod val="20000"/>
              <a:lumOff val="80000"/>
            </a:schemeClr>
          </a:solidFill>
        </p:spPr>
        <p:txBody>
          <a:bodyPr wrap="square" rtlCol="0">
            <a:spAutoFit/>
          </a:bodyPr>
          <a:lstStyle/>
          <a:p>
            <a:r>
              <a:rPr lang="fr-FR" sz="1400" u="sng" dirty="0"/>
              <a:t>Duration</a:t>
            </a:r>
            <a:r>
              <a:rPr lang="fr-FR" sz="1400" dirty="0"/>
              <a:t>:</a:t>
            </a:r>
          </a:p>
          <a:p>
            <a:r>
              <a:rPr lang="en-US" sz="1400" dirty="0"/>
              <a:t>2 to 4 weeks depending on candidate availability</a:t>
            </a:r>
            <a:endParaRPr lang="fr-FR" sz="1400" dirty="0"/>
          </a:p>
        </p:txBody>
      </p:sp>
      <p:sp>
        <p:nvSpPr>
          <p:cNvPr id="11" name="ZoneTexte 10">
            <a:extLst>
              <a:ext uri="{FF2B5EF4-FFF2-40B4-BE49-F238E27FC236}">
                <a16:creationId xmlns:a16="http://schemas.microsoft.com/office/drawing/2014/main" id="{1207A211-7E12-0346-3804-B9193C7970F3}"/>
              </a:ext>
            </a:extLst>
          </p:cNvPr>
          <p:cNvSpPr txBox="1"/>
          <p:nvPr/>
        </p:nvSpPr>
        <p:spPr>
          <a:xfrm>
            <a:off x="1895725" y="2688168"/>
            <a:ext cx="7860869" cy="2893100"/>
          </a:xfrm>
          <a:prstGeom prst="rect">
            <a:avLst/>
          </a:prstGeom>
          <a:solidFill>
            <a:schemeClr val="accent5">
              <a:lumMod val="20000"/>
              <a:lumOff val="80000"/>
            </a:schemeClr>
          </a:solidFill>
        </p:spPr>
        <p:txBody>
          <a:bodyPr wrap="square" rtlCol="0">
            <a:spAutoFit/>
          </a:bodyPr>
          <a:lstStyle/>
          <a:p>
            <a:r>
              <a:rPr lang="fr-FR" sz="1400" u="sng" dirty="0"/>
              <a:t>Placement description:</a:t>
            </a:r>
            <a:endParaRPr lang="fr-FR" sz="1400" b="0" i="0" u="none" strike="noStrike" baseline="0" dirty="0"/>
          </a:p>
          <a:p>
            <a:r>
              <a:rPr lang="en-US" sz="1400" b="0" i="0" u="none" strike="noStrike" baseline="0" dirty="0">
                <a:solidFill>
                  <a:srgbClr val="202024"/>
                </a:solidFill>
              </a:rPr>
              <a:t>The research placement focuses on the intersection of psychiatry and translational research in eating disorders, particularly Anorexia and Bulimia Nervosa. The participant will have the opportunity engage in interdisciplinary research activities involving a variety of methodologies, including artificial intelligence and machine learning algorithms. The research unit has access to large-scale neuroimaging and genetic datasets, as well as multimodal investigations in local longitudinal cohorts. The participant can contribute to the design and validation of multivariate models aimed at identifying latent patterns underlying psychopathological heterogeneity.  The participant may also engage in literature reviews and the development of educational or outreach materials. The placement offers a rich environment for academic growth through collaboration with leading experts in psychiatry, bioinformatics, and data-driven mental health research. Clinically, activities for Eating Disorders will focus on the multidisciplinary assessment, treatment, and follow-up of patients with a variety of conditions, including Anorexia Nervosa, Bulimia Nervosa, and Binge Eating Disorder. </a:t>
            </a:r>
          </a:p>
        </p:txBody>
      </p:sp>
      <p:sp>
        <p:nvSpPr>
          <p:cNvPr id="12" name="ZoneTexte 11">
            <a:extLst>
              <a:ext uri="{FF2B5EF4-FFF2-40B4-BE49-F238E27FC236}">
                <a16:creationId xmlns:a16="http://schemas.microsoft.com/office/drawing/2014/main" id="{3922A569-2B92-07BA-1F86-E7BC3FDCFE25}"/>
              </a:ext>
            </a:extLst>
          </p:cNvPr>
          <p:cNvSpPr txBox="1"/>
          <p:nvPr/>
        </p:nvSpPr>
        <p:spPr>
          <a:xfrm>
            <a:off x="9810819" y="3488938"/>
            <a:ext cx="2268000" cy="523220"/>
          </a:xfrm>
          <a:prstGeom prst="rect">
            <a:avLst/>
          </a:prstGeom>
          <a:solidFill>
            <a:schemeClr val="accent5">
              <a:lumMod val="20000"/>
              <a:lumOff val="80000"/>
            </a:schemeClr>
          </a:solidFill>
        </p:spPr>
        <p:txBody>
          <a:bodyPr wrap="square" rtlCol="0">
            <a:spAutoFit/>
          </a:bodyPr>
          <a:lstStyle/>
          <a:p>
            <a:r>
              <a:rPr lang="fr-FR" sz="1400" u="sng" dirty="0"/>
              <a:t>Accommodation:</a:t>
            </a:r>
          </a:p>
          <a:p>
            <a:r>
              <a:rPr lang="en-US" sz="1400" dirty="0"/>
              <a:t>Not available</a:t>
            </a:r>
            <a:endParaRPr lang="fr-FR" sz="1400" dirty="0"/>
          </a:p>
        </p:txBody>
      </p:sp>
      <p:sp>
        <p:nvSpPr>
          <p:cNvPr id="13" name="ZoneTexte 12">
            <a:extLst>
              <a:ext uri="{FF2B5EF4-FFF2-40B4-BE49-F238E27FC236}">
                <a16:creationId xmlns:a16="http://schemas.microsoft.com/office/drawing/2014/main" id="{66256D7E-E680-7005-EE52-A732E293B1B1}"/>
              </a:ext>
            </a:extLst>
          </p:cNvPr>
          <p:cNvSpPr txBox="1"/>
          <p:nvPr/>
        </p:nvSpPr>
        <p:spPr>
          <a:xfrm>
            <a:off x="9810819" y="5197407"/>
            <a:ext cx="2268000" cy="523220"/>
          </a:xfrm>
          <a:prstGeom prst="rect">
            <a:avLst/>
          </a:prstGeom>
          <a:solidFill>
            <a:schemeClr val="accent5">
              <a:lumMod val="20000"/>
              <a:lumOff val="80000"/>
            </a:schemeClr>
          </a:solidFill>
        </p:spPr>
        <p:txBody>
          <a:bodyPr wrap="square" rtlCol="0">
            <a:spAutoFit/>
          </a:bodyPr>
          <a:lstStyle/>
          <a:p>
            <a:r>
              <a:rPr lang="fr-FR" sz="1400" u="sng" dirty="0"/>
              <a:t>Financial Support</a:t>
            </a:r>
            <a:r>
              <a:rPr lang="fr-FR" sz="1400" dirty="0"/>
              <a:t>:</a:t>
            </a:r>
          </a:p>
          <a:p>
            <a:r>
              <a:rPr lang="fr-FR" sz="1400" dirty="0"/>
              <a:t>Not </a:t>
            </a:r>
            <a:r>
              <a:rPr lang="fr-FR" sz="1400" dirty="0" err="1"/>
              <a:t>available</a:t>
            </a:r>
            <a:endParaRPr lang="fr-FR" sz="1400" dirty="0"/>
          </a:p>
        </p:txBody>
      </p:sp>
      <p:sp>
        <p:nvSpPr>
          <p:cNvPr id="15" name="ZoneTexte 14">
            <a:extLst>
              <a:ext uri="{FF2B5EF4-FFF2-40B4-BE49-F238E27FC236}">
                <a16:creationId xmlns:a16="http://schemas.microsoft.com/office/drawing/2014/main" id="{98338F0A-92AA-E2D4-C530-4920C6C335DC}"/>
              </a:ext>
            </a:extLst>
          </p:cNvPr>
          <p:cNvSpPr txBox="1"/>
          <p:nvPr/>
        </p:nvSpPr>
        <p:spPr>
          <a:xfrm>
            <a:off x="0" y="3058932"/>
            <a:ext cx="1841500" cy="523220"/>
          </a:xfrm>
          <a:prstGeom prst="rect">
            <a:avLst/>
          </a:prstGeom>
          <a:solidFill>
            <a:schemeClr val="accent5">
              <a:lumMod val="20000"/>
              <a:lumOff val="80000"/>
            </a:schemeClr>
          </a:solidFill>
        </p:spPr>
        <p:txBody>
          <a:bodyPr wrap="square" rtlCol="0">
            <a:spAutoFit/>
          </a:bodyPr>
          <a:lstStyle/>
          <a:p>
            <a:r>
              <a:rPr lang="fr-FR" sz="1400" u="sng" dirty="0"/>
              <a:t>Contact </a:t>
            </a:r>
            <a:r>
              <a:rPr lang="fr-FR" sz="1400" u="sng" dirty="0" err="1"/>
              <a:t>person</a:t>
            </a:r>
            <a:r>
              <a:rPr lang="fr-FR" sz="1400" dirty="0"/>
              <a:t>: </a:t>
            </a:r>
          </a:p>
          <a:p>
            <a:pPr algn="l"/>
            <a:r>
              <a:rPr lang="fr-FR" sz="1400" dirty="0"/>
              <a:t>Livio </a:t>
            </a:r>
            <a:r>
              <a:rPr lang="fr-FR" sz="1400" dirty="0" err="1"/>
              <a:t>Tarchi</a:t>
            </a:r>
            <a:endParaRPr lang="fr-FR" sz="1400" dirty="0"/>
          </a:p>
        </p:txBody>
      </p:sp>
      <p:sp>
        <p:nvSpPr>
          <p:cNvPr id="16" name="ZoneTexte 15">
            <a:extLst>
              <a:ext uri="{FF2B5EF4-FFF2-40B4-BE49-F238E27FC236}">
                <a16:creationId xmlns:a16="http://schemas.microsoft.com/office/drawing/2014/main" id="{897DBAB1-6E2E-4CAA-2CD1-98A29379CF23}"/>
              </a:ext>
            </a:extLst>
          </p:cNvPr>
          <p:cNvSpPr txBox="1"/>
          <p:nvPr/>
        </p:nvSpPr>
        <p:spPr>
          <a:xfrm>
            <a:off x="0" y="3759909"/>
            <a:ext cx="1841500" cy="523220"/>
          </a:xfrm>
          <a:prstGeom prst="rect">
            <a:avLst/>
          </a:prstGeom>
          <a:solidFill>
            <a:schemeClr val="accent5">
              <a:lumMod val="20000"/>
              <a:lumOff val="80000"/>
            </a:schemeClr>
          </a:solidFill>
        </p:spPr>
        <p:txBody>
          <a:bodyPr wrap="square" rtlCol="0">
            <a:spAutoFit/>
          </a:bodyPr>
          <a:lstStyle/>
          <a:p>
            <a:r>
              <a:rPr lang="fr-FR" sz="1400" u="sng" dirty="0"/>
              <a:t>Head of institution</a:t>
            </a:r>
            <a:r>
              <a:rPr lang="fr-FR" sz="1400" dirty="0"/>
              <a:t>:</a:t>
            </a:r>
            <a:br>
              <a:rPr lang="fr-FR" sz="1400" dirty="0"/>
            </a:br>
            <a:r>
              <a:rPr lang="fr-FR" sz="1400" dirty="0"/>
              <a:t>Giovanni </a:t>
            </a:r>
            <a:r>
              <a:rPr lang="fr-FR" sz="1400" dirty="0" err="1"/>
              <a:t>Castellini</a:t>
            </a:r>
            <a:endParaRPr lang="fr-FR" sz="1400" dirty="0"/>
          </a:p>
        </p:txBody>
      </p:sp>
      <p:sp>
        <p:nvSpPr>
          <p:cNvPr id="17" name="ZoneTexte 16">
            <a:extLst>
              <a:ext uri="{FF2B5EF4-FFF2-40B4-BE49-F238E27FC236}">
                <a16:creationId xmlns:a16="http://schemas.microsoft.com/office/drawing/2014/main" id="{FBA413AC-679E-1F16-D0C3-78D84181FA1A}"/>
              </a:ext>
            </a:extLst>
          </p:cNvPr>
          <p:cNvSpPr txBox="1"/>
          <p:nvPr/>
        </p:nvSpPr>
        <p:spPr>
          <a:xfrm>
            <a:off x="1949951" y="5695477"/>
            <a:ext cx="7806644" cy="738664"/>
          </a:xfrm>
          <a:prstGeom prst="rect">
            <a:avLst/>
          </a:prstGeom>
          <a:solidFill>
            <a:schemeClr val="accent5">
              <a:lumMod val="20000"/>
              <a:lumOff val="80000"/>
            </a:schemeClr>
          </a:solidFill>
        </p:spPr>
        <p:txBody>
          <a:bodyPr wrap="square" rtlCol="0">
            <a:spAutoFit/>
          </a:bodyPr>
          <a:lstStyle/>
          <a:p>
            <a:r>
              <a:rPr lang="fr-FR" sz="1400" u="sng" dirty="0" err="1"/>
              <a:t>Any</a:t>
            </a:r>
            <a:r>
              <a:rPr lang="fr-FR" sz="1400" u="sng" dirty="0"/>
              <a:t> limitations or </a:t>
            </a:r>
            <a:r>
              <a:rPr lang="fr-FR" sz="1400" u="sng" dirty="0" err="1"/>
              <a:t>specific</a:t>
            </a:r>
            <a:r>
              <a:rPr lang="fr-FR" sz="1400" u="sng" dirty="0"/>
              <a:t> </a:t>
            </a:r>
            <a:r>
              <a:rPr lang="fr-FR" sz="1400" u="sng" dirty="0" err="1"/>
              <a:t>requirements</a:t>
            </a:r>
            <a:r>
              <a:rPr lang="fr-FR" sz="1400" dirty="0"/>
              <a:t>:</a:t>
            </a:r>
            <a:endParaRPr lang="fr-FR" sz="1400" b="0" i="0" u="none" strike="noStrike" baseline="0" dirty="0"/>
          </a:p>
          <a:p>
            <a:r>
              <a:rPr lang="en-US" sz="1400" dirty="0">
                <a:solidFill>
                  <a:srgbClr val="202024"/>
                </a:solidFill>
              </a:rPr>
              <a:t>Language barrier, virtually all patients only speak Italian, and clinical work is conducted in Italian only. Research activities can be conducted in English.</a:t>
            </a:r>
            <a:endParaRPr lang="en-US" sz="1400" b="0" i="0" u="none" strike="noStrike" baseline="0" dirty="0">
              <a:solidFill>
                <a:srgbClr val="202024"/>
              </a:solidFill>
            </a:endParaRPr>
          </a:p>
        </p:txBody>
      </p:sp>
      <p:sp>
        <p:nvSpPr>
          <p:cNvPr id="20" name="ZoneTexte 19">
            <a:extLst>
              <a:ext uri="{FF2B5EF4-FFF2-40B4-BE49-F238E27FC236}">
                <a16:creationId xmlns:a16="http://schemas.microsoft.com/office/drawing/2014/main" id="{B4D7AEF1-C36C-D53E-09B0-00B7A0A1876C}"/>
              </a:ext>
            </a:extLst>
          </p:cNvPr>
          <p:cNvSpPr txBox="1"/>
          <p:nvPr/>
        </p:nvSpPr>
        <p:spPr>
          <a:xfrm>
            <a:off x="0" y="4458873"/>
            <a:ext cx="1841500" cy="1815882"/>
          </a:xfrm>
          <a:prstGeom prst="rect">
            <a:avLst/>
          </a:prstGeom>
          <a:solidFill>
            <a:schemeClr val="accent5">
              <a:lumMod val="20000"/>
              <a:lumOff val="80000"/>
            </a:schemeClr>
          </a:solidFill>
        </p:spPr>
        <p:txBody>
          <a:bodyPr wrap="square" rtlCol="0">
            <a:spAutoFit/>
          </a:bodyPr>
          <a:lstStyle/>
          <a:p>
            <a:r>
              <a:rPr lang="fr-FR" sz="1400" u="sng" dirty="0" err="1"/>
              <a:t>Additional</a:t>
            </a:r>
            <a:r>
              <a:rPr lang="fr-FR" sz="1400" u="sng" dirty="0"/>
              <a:t> information</a:t>
            </a:r>
            <a:r>
              <a:rPr lang="fr-FR" sz="1400" dirty="0"/>
              <a:t>:</a:t>
            </a:r>
          </a:p>
          <a:p>
            <a:pPr marL="285750" indent="-285750">
              <a:buFont typeface="Arial" panose="020B0604020202020204" pitchFamily="34" charset="0"/>
              <a:buChar char="•"/>
            </a:pPr>
            <a:r>
              <a:rPr lang="fr-FR" sz="1200" dirty="0">
                <a:hlinkClick r:id="rId3"/>
              </a:rPr>
              <a:t>ELFT</a:t>
            </a:r>
            <a:endParaRPr lang="fr-FR" sz="1200" dirty="0"/>
          </a:p>
          <a:p>
            <a:pPr marL="285750" indent="-285750">
              <a:buFont typeface="Arial" panose="020B0604020202020204" pitchFamily="34" charset="0"/>
              <a:buChar char="•"/>
            </a:pPr>
            <a:r>
              <a:rPr lang="fr-FR" sz="1200" dirty="0">
                <a:hlinkClick r:id="rId4"/>
              </a:rPr>
              <a:t>University Hospital of Florence</a:t>
            </a:r>
            <a:endParaRPr lang="fr-FR" sz="1200" dirty="0"/>
          </a:p>
          <a:p>
            <a:pPr marL="285750" indent="-285750">
              <a:buFont typeface="Arial" panose="020B0604020202020204" pitchFamily="34" charset="0"/>
              <a:buChar char="•"/>
            </a:pPr>
            <a:r>
              <a:rPr lang="fr-FR" sz="1200" dirty="0">
                <a:hlinkClick r:id="rId5"/>
              </a:rPr>
              <a:t>EPA guidelines for </a:t>
            </a:r>
            <a:r>
              <a:rPr lang="fr-FR" sz="1200" dirty="0" err="1">
                <a:hlinkClick r:id="rId5"/>
              </a:rPr>
              <a:t>applicants</a:t>
            </a:r>
            <a:endParaRPr lang="fr-FR" sz="1200" dirty="0"/>
          </a:p>
          <a:p>
            <a:pPr marL="285750" indent="-285750">
              <a:buFont typeface="Arial" panose="020B0604020202020204" pitchFamily="34" charset="0"/>
              <a:buChar char="•"/>
            </a:pPr>
            <a:r>
              <a:rPr lang="fr-FR" sz="1200" dirty="0">
                <a:hlinkClick r:id="rId6"/>
              </a:rPr>
              <a:t>Apply </a:t>
            </a:r>
            <a:r>
              <a:rPr lang="fr-FR" sz="1200" dirty="0" err="1">
                <a:hlinkClick r:id="rId6"/>
              </a:rPr>
              <a:t>here</a:t>
            </a:r>
            <a:endParaRPr lang="fr-FR" sz="1200" dirty="0"/>
          </a:p>
          <a:p>
            <a:pPr marL="285750" indent="-285750">
              <a:buFont typeface="Arial" panose="020B0604020202020204" pitchFamily="34" charset="0"/>
              <a:buChar char="•"/>
            </a:pPr>
            <a:endParaRPr lang="fr-FR" sz="1200" dirty="0"/>
          </a:p>
        </p:txBody>
      </p:sp>
      <p:cxnSp>
        <p:nvCxnSpPr>
          <p:cNvPr id="3" name="Connecteur droit 2">
            <a:extLst>
              <a:ext uri="{FF2B5EF4-FFF2-40B4-BE49-F238E27FC236}">
                <a16:creationId xmlns:a16="http://schemas.microsoft.com/office/drawing/2014/main" id="{AA6ECD7B-3885-85F1-709F-91496E4D4024}"/>
              </a:ext>
            </a:extLst>
          </p:cNvPr>
          <p:cNvCxnSpPr>
            <a:cxnSpLocks/>
          </p:cNvCxnSpPr>
          <p:nvPr/>
        </p:nvCxnSpPr>
        <p:spPr>
          <a:xfrm>
            <a:off x="5872682" y="253497"/>
            <a:ext cx="5942090"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1D41EFB1-5D68-CAC7-BC93-5BC891911DBD}"/>
              </a:ext>
            </a:extLst>
          </p:cNvPr>
          <p:cNvCxnSpPr>
            <a:cxnSpLocks/>
          </p:cNvCxnSpPr>
          <p:nvPr/>
        </p:nvCxnSpPr>
        <p:spPr>
          <a:xfrm>
            <a:off x="300831" y="6516986"/>
            <a:ext cx="11379089"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A4E2933A-FBBD-A991-8976-676ED77490A1}"/>
              </a:ext>
            </a:extLst>
          </p:cNvPr>
          <p:cNvSpPr txBox="1"/>
          <p:nvPr/>
        </p:nvSpPr>
        <p:spPr>
          <a:xfrm>
            <a:off x="9810819" y="4235450"/>
            <a:ext cx="2268000" cy="738664"/>
          </a:xfrm>
          <a:prstGeom prst="rect">
            <a:avLst/>
          </a:prstGeom>
          <a:solidFill>
            <a:schemeClr val="accent5">
              <a:lumMod val="20000"/>
              <a:lumOff val="80000"/>
            </a:schemeClr>
          </a:solidFill>
        </p:spPr>
        <p:txBody>
          <a:bodyPr wrap="square" rtlCol="0">
            <a:spAutoFit/>
          </a:bodyPr>
          <a:lstStyle/>
          <a:p>
            <a:r>
              <a:rPr lang="fr-FR" sz="1400" u="sng" dirty="0" err="1"/>
              <a:t>Meals</a:t>
            </a:r>
            <a:r>
              <a:rPr lang="fr-FR" sz="1400" dirty="0"/>
              <a:t>:</a:t>
            </a:r>
          </a:p>
          <a:p>
            <a:r>
              <a:rPr lang="en-US" sz="1400" dirty="0"/>
              <a:t>Available on site with no reduced rate</a:t>
            </a:r>
          </a:p>
        </p:txBody>
      </p:sp>
      <p:pic>
        <p:nvPicPr>
          <p:cNvPr id="4" name="Image 3">
            <a:hlinkClick r:id="rId6"/>
            <a:extLst>
              <a:ext uri="{FF2B5EF4-FFF2-40B4-BE49-F238E27FC236}">
                <a16:creationId xmlns:a16="http://schemas.microsoft.com/office/drawing/2014/main" id="{89D05EA0-7D41-FCA1-AD05-44BCC9842F98}"/>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1" y="-6647"/>
            <a:ext cx="5743573" cy="2185360"/>
          </a:xfrm>
          <a:prstGeom prst="rect">
            <a:avLst/>
          </a:prstGeom>
        </p:spPr>
      </p:pic>
    </p:spTree>
    <p:extLst>
      <p:ext uri="{BB962C8B-B14F-4D97-AF65-F5344CB8AC3E}">
        <p14:creationId xmlns:p14="http://schemas.microsoft.com/office/powerpoint/2010/main" val="2064833796"/>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286C60CC-368B-87A3-6B3A-C9812C055E9C}"/>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784C09CA-960D-022C-054A-7D9771FDE5DD}"/>
              </a:ext>
            </a:extLst>
          </p:cNvPr>
          <p:cNvSpPr txBox="1"/>
          <p:nvPr/>
        </p:nvSpPr>
        <p:spPr>
          <a:xfrm>
            <a:off x="6580474" y="663117"/>
            <a:ext cx="4647445" cy="646331"/>
          </a:xfrm>
          <a:prstGeom prst="rect">
            <a:avLst/>
          </a:prstGeom>
          <a:solidFill>
            <a:srgbClr val="FFDE17"/>
          </a:solidFill>
          <a:ln>
            <a:noFill/>
          </a:ln>
          <a:effectLst>
            <a:softEdge rad="0"/>
          </a:effectLst>
        </p:spPr>
        <p:txBody>
          <a:bodyPr wrap="square" rtlCol="0">
            <a:spAutoFit/>
          </a:bodyPr>
          <a:lstStyle/>
          <a:p>
            <a:pPr algn="ctr"/>
            <a:r>
              <a:rPr lang="en-US" i="0" dirty="0">
                <a:effectLst/>
                <a:latin typeface="+mj-lt"/>
              </a:rPr>
              <a:t>University Hospital of Florence</a:t>
            </a:r>
          </a:p>
          <a:p>
            <a:pPr algn="ctr"/>
            <a:r>
              <a:rPr lang="en-US" b="1" dirty="0">
                <a:latin typeface="+mj-lt"/>
              </a:rPr>
              <a:t>Florence, Italy</a:t>
            </a:r>
            <a:endParaRPr lang="fr-FR" b="1" dirty="0">
              <a:latin typeface="+mj-lt"/>
            </a:endParaRPr>
          </a:p>
        </p:txBody>
      </p:sp>
      <p:sp>
        <p:nvSpPr>
          <p:cNvPr id="9" name="ZoneTexte 8">
            <a:extLst>
              <a:ext uri="{FF2B5EF4-FFF2-40B4-BE49-F238E27FC236}">
                <a16:creationId xmlns:a16="http://schemas.microsoft.com/office/drawing/2014/main" id="{10E0D224-BBB5-10A2-0D74-D0727EEA7BFF}"/>
              </a:ext>
            </a:extLst>
          </p:cNvPr>
          <p:cNvSpPr txBox="1"/>
          <p:nvPr/>
        </p:nvSpPr>
        <p:spPr>
          <a:xfrm>
            <a:off x="0" y="2426558"/>
            <a:ext cx="1841500" cy="523220"/>
          </a:xfrm>
          <a:prstGeom prst="rect">
            <a:avLst/>
          </a:prstGeom>
          <a:solidFill>
            <a:schemeClr val="accent5">
              <a:lumMod val="20000"/>
              <a:lumOff val="80000"/>
            </a:schemeClr>
          </a:solidFill>
        </p:spPr>
        <p:txBody>
          <a:bodyPr wrap="square" rtlCol="0">
            <a:spAutoFit/>
          </a:bodyPr>
          <a:lstStyle/>
          <a:p>
            <a:pPr algn="just"/>
            <a:r>
              <a:rPr lang="fr-FR" sz="1400" u="sng" dirty="0"/>
              <a:t>Type of placement</a:t>
            </a:r>
            <a:r>
              <a:rPr lang="fr-FR" sz="1400" dirty="0"/>
              <a:t>:</a:t>
            </a:r>
          </a:p>
          <a:p>
            <a:r>
              <a:rPr lang="fr-FR" sz="1400" dirty="0" err="1"/>
              <a:t>Clinical</a:t>
            </a:r>
            <a:r>
              <a:rPr lang="fr-FR" sz="1400" dirty="0"/>
              <a:t>, </a:t>
            </a:r>
            <a:r>
              <a:rPr lang="fr-FR" sz="1400" dirty="0" err="1"/>
              <a:t>Research</a:t>
            </a:r>
            <a:endParaRPr lang="fr-FR" sz="1400" dirty="0"/>
          </a:p>
        </p:txBody>
      </p:sp>
      <p:sp>
        <p:nvSpPr>
          <p:cNvPr id="10" name="ZoneTexte 9">
            <a:extLst>
              <a:ext uri="{FF2B5EF4-FFF2-40B4-BE49-F238E27FC236}">
                <a16:creationId xmlns:a16="http://schemas.microsoft.com/office/drawing/2014/main" id="{25A1AD5B-136C-2BAE-3F0F-F1FA70BE52EE}"/>
              </a:ext>
            </a:extLst>
          </p:cNvPr>
          <p:cNvSpPr txBox="1"/>
          <p:nvPr/>
        </p:nvSpPr>
        <p:spPr>
          <a:xfrm>
            <a:off x="9810819" y="2522143"/>
            <a:ext cx="2268000" cy="738664"/>
          </a:xfrm>
          <a:prstGeom prst="rect">
            <a:avLst/>
          </a:prstGeom>
          <a:solidFill>
            <a:schemeClr val="accent5">
              <a:lumMod val="20000"/>
              <a:lumOff val="80000"/>
            </a:schemeClr>
          </a:solidFill>
        </p:spPr>
        <p:txBody>
          <a:bodyPr wrap="square" rtlCol="0">
            <a:spAutoFit/>
          </a:bodyPr>
          <a:lstStyle/>
          <a:p>
            <a:r>
              <a:rPr lang="fr-FR" sz="1400" u="sng" dirty="0"/>
              <a:t>Duration</a:t>
            </a:r>
            <a:r>
              <a:rPr lang="fr-FR" sz="1400" dirty="0"/>
              <a:t>:</a:t>
            </a:r>
          </a:p>
          <a:p>
            <a:r>
              <a:rPr lang="en-US" sz="1400" dirty="0"/>
              <a:t>2 to 4 weeks depending on candidate availability</a:t>
            </a:r>
            <a:endParaRPr lang="fr-FR" sz="1400" dirty="0"/>
          </a:p>
        </p:txBody>
      </p:sp>
      <p:sp>
        <p:nvSpPr>
          <p:cNvPr id="11" name="ZoneTexte 10">
            <a:extLst>
              <a:ext uri="{FF2B5EF4-FFF2-40B4-BE49-F238E27FC236}">
                <a16:creationId xmlns:a16="http://schemas.microsoft.com/office/drawing/2014/main" id="{8A15D6D1-AC3E-0285-2334-9C76679E7ADA}"/>
              </a:ext>
            </a:extLst>
          </p:cNvPr>
          <p:cNvSpPr txBox="1"/>
          <p:nvPr/>
        </p:nvSpPr>
        <p:spPr>
          <a:xfrm>
            <a:off x="2158625" y="2420944"/>
            <a:ext cx="7335069" cy="3323987"/>
          </a:xfrm>
          <a:prstGeom prst="rect">
            <a:avLst/>
          </a:prstGeom>
          <a:solidFill>
            <a:schemeClr val="accent5">
              <a:lumMod val="20000"/>
              <a:lumOff val="80000"/>
            </a:schemeClr>
          </a:solidFill>
        </p:spPr>
        <p:txBody>
          <a:bodyPr wrap="square" rtlCol="0">
            <a:spAutoFit/>
          </a:bodyPr>
          <a:lstStyle/>
          <a:p>
            <a:r>
              <a:rPr lang="en-US" sz="1400" dirty="0">
                <a:solidFill>
                  <a:srgbClr val="202024"/>
                </a:solidFill>
              </a:rPr>
              <a:t>The participant will be integrated into a specialized clinical team composed of psychiatrists, psychologists, dietitians, and other healthcare professionals. Key activities will include: diagnostic assessment; treatment planning; inpatient and outpatient care; team meetings; psychotherapy supervision. Alternatively, candidates may focus on clinical and research work in gender dysphoria and psychosexual health. The participant can here be involved in multidisciplinary activities related to the assessment, diagnosis, and management of individuals with gender dysphoria, as well as broader issues in sexual health and well-being. This includes contributing to ongoing research projects exploring the psychological, neurobiological, and social dimensions of gender dysphoria. Activities also include the investigation of biopsychosocial determinants of sexual distress across the lifespan, encompassing the interplay between sexual distress and psychiatric disorders. Foreseen activities include clinical observation and involvement in gender-affirming care pathways, participation in multidisciplinary team meetings, and assistance in data collection and analysis for longitudinal studies on outcomes related to gender transition, mental health, and quality of life. The participant may also engage in literature reviews. </a:t>
            </a:r>
            <a:r>
              <a:rPr lang="en-US" sz="1400" b="0" i="0" u="none" strike="noStrike" baseline="0" dirty="0">
                <a:solidFill>
                  <a:srgbClr val="202024"/>
                </a:solidFill>
              </a:rPr>
              <a:t>treatment planning; inpatient and outpatient care; team meetings; psychotherapy supervision. </a:t>
            </a:r>
          </a:p>
        </p:txBody>
      </p:sp>
      <p:sp>
        <p:nvSpPr>
          <p:cNvPr id="12" name="ZoneTexte 11">
            <a:extLst>
              <a:ext uri="{FF2B5EF4-FFF2-40B4-BE49-F238E27FC236}">
                <a16:creationId xmlns:a16="http://schemas.microsoft.com/office/drawing/2014/main" id="{4CFB670D-C731-A242-BB39-85F16FC03330}"/>
              </a:ext>
            </a:extLst>
          </p:cNvPr>
          <p:cNvSpPr txBox="1"/>
          <p:nvPr/>
        </p:nvSpPr>
        <p:spPr>
          <a:xfrm>
            <a:off x="9810819" y="3488938"/>
            <a:ext cx="2268000" cy="738664"/>
          </a:xfrm>
          <a:prstGeom prst="rect">
            <a:avLst/>
          </a:prstGeom>
          <a:solidFill>
            <a:schemeClr val="accent5">
              <a:lumMod val="20000"/>
              <a:lumOff val="80000"/>
            </a:schemeClr>
          </a:solidFill>
        </p:spPr>
        <p:txBody>
          <a:bodyPr wrap="square" rtlCol="0">
            <a:spAutoFit/>
          </a:bodyPr>
          <a:lstStyle/>
          <a:p>
            <a:r>
              <a:rPr lang="fr-FR" sz="1400" u="sng" dirty="0"/>
              <a:t>Accommodation:</a:t>
            </a:r>
          </a:p>
          <a:p>
            <a:r>
              <a:rPr lang="en-US" sz="1400" dirty="0"/>
              <a:t>Available on site with no reduced rate.</a:t>
            </a:r>
            <a:endParaRPr lang="fr-FR" sz="1400" dirty="0"/>
          </a:p>
        </p:txBody>
      </p:sp>
      <p:sp>
        <p:nvSpPr>
          <p:cNvPr id="13" name="ZoneTexte 12">
            <a:extLst>
              <a:ext uri="{FF2B5EF4-FFF2-40B4-BE49-F238E27FC236}">
                <a16:creationId xmlns:a16="http://schemas.microsoft.com/office/drawing/2014/main" id="{73E86302-7AEA-8F78-FCC1-C37139E2F79F}"/>
              </a:ext>
            </a:extLst>
          </p:cNvPr>
          <p:cNvSpPr txBox="1"/>
          <p:nvPr/>
        </p:nvSpPr>
        <p:spPr>
          <a:xfrm>
            <a:off x="9810819" y="5197407"/>
            <a:ext cx="2268000" cy="523220"/>
          </a:xfrm>
          <a:prstGeom prst="rect">
            <a:avLst/>
          </a:prstGeom>
          <a:solidFill>
            <a:schemeClr val="accent5">
              <a:lumMod val="20000"/>
              <a:lumOff val="80000"/>
            </a:schemeClr>
          </a:solidFill>
        </p:spPr>
        <p:txBody>
          <a:bodyPr wrap="square" rtlCol="0">
            <a:spAutoFit/>
          </a:bodyPr>
          <a:lstStyle/>
          <a:p>
            <a:r>
              <a:rPr lang="fr-FR" sz="1400" u="sng" dirty="0"/>
              <a:t>Financial Support</a:t>
            </a:r>
            <a:r>
              <a:rPr lang="fr-FR" sz="1400" dirty="0"/>
              <a:t>:</a:t>
            </a:r>
          </a:p>
          <a:p>
            <a:r>
              <a:rPr lang="fr-FR" sz="1400" dirty="0"/>
              <a:t>Not </a:t>
            </a:r>
            <a:r>
              <a:rPr lang="fr-FR" sz="1400" dirty="0" err="1"/>
              <a:t>available</a:t>
            </a:r>
            <a:endParaRPr lang="fr-FR" sz="1400" dirty="0"/>
          </a:p>
        </p:txBody>
      </p:sp>
      <p:sp>
        <p:nvSpPr>
          <p:cNvPr id="15" name="ZoneTexte 14">
            <a:extLst>
              <a:ext uri="{FF2B5EF4-FFF2-40B4-BE49-F238E27FC236}">
                <a16:creationId xmlns:a16="http://schemas.microsoft.com/office/drawing/2014/main" id="{98777ED7-62B9-4BF2-316F-7488E328B0E4}"/>
              </a:ext>
            </a:extLst>
          </p:cNvPr>
          <p:cNvSpPr txBox="1"/>
          <p:nvPr/>
        </p:nvSpPr>
        <p:spPr>
          <a:xfrm>
            <a:off x="0" y="3058932"/>
            <a:ext cx="1841500" cy="523220"/>
          </a:xfrm>
          <a:prstGeom prst="rect">
            <a:avLst/>
          </a:prstGeom>
          <a:solidFill>
            <a:schemeClr val="accent5">
              <a:lumMod val="20000"/>
              <a:lumOff val="80000"/>
            </a:schemeClr>
          </a:solidFill>
        </p:spPr>
        <p:txBody>
          <a:bodyPr wrap="square" rtlCol="0">
            <a:spAutoFit/>
          </a:bodyPr>
          <a:lstStyle/>
          <a:p>
            <a:r>
              <a:rPr lang="fr-FR" sz="1400" u="sng" dirty="0"/>
              <a:t>Contact </a:t>
            </a:r>
            <a:r>
              <a:rPr lang="fr-FR" sz="1400" u="sng" dirty="0" err="1"/>
              <a:t>person</a:t>
            </a:r>
            <a:r>
              <a:rPr lang="fr-FR" sz="1400" dirty="0"/>
              <a:t>: </a:t>
            </a:r>
          </a:p>
          <a:p>
            <a:pPr algn="l"/>
            <a:r>
              <a:rPr lang="fr-FR" sz="1400" dirty="0"/>
              <a:t>Livio </a:t>
            </a:r>
            <a:r>
              <a:rPr lang="fr-FR" sz="1400" dirty="0" err="1"/>
              <a:t>Tarchi</a:t>
            </a:r>
            <a:endParaRPr lang="fr-FR" sz="1400" dirty="0"/>
          </a:p>
        </p:txBody>
      </p:sp>
      <p:sp>
        <p:nvSpPr>
          <p:cNvPr id="16" name="ZoneTexte 15">
            <a:extLst>
              <a:ext uri="{FF2B5EF4-FFF2-40B4-BE49-F238E27FC236}">
                <a16:creationId xmlns:a16="http://schemas.microsoft.com/office/drawing/2014/main" id="{A33E3C76-BD31-4DC5-41B5-824AF88E642C}"/>
              </a:ext>
            </a:extLst>
          </p:cNvPr>
          <p:cNvSpPr txBox="1"/>
          <p:nvPr/>
        </p:nvSpPr>
        <p:spPr>
          <a:xfrm>
            <a:off x="0" y="3759909"/>
            <a:ext cx="1841500" cy="523220"/>
          </a:xfrm>
          <a:prstGeom prst="rect">
            <a:avLst/>
          </a:prstGeom>
          <a:solidFill>
            <a:schemeClr val="accent5">
              <a:lumMod val="20000"/>
              <a:lumOff val="80000"/>
            </a:schemeClr>
          </a:solidFill>
        </p:spPr>
        <p:txBody>
          <a:bodyPr wrap="square" rtlCol="0">
            <a:spAutoFit/>
          </a:bodyPr>
          <a:lstStyle/>
          <a:p>
            <a:r>
              <a:rPr lang="fr-FR" sz="1400" u="sng" dirty="0"/>
              <a:t>Head of institution</a:t>
            </a:r>
            <a:r>
              <a:rPr lang="fr-FR" sz="1400" dirty="0"/>
              <a:t>:</a:t>
            </a:r>
            <a:br>
              <a:rPr lang="fr-FR" sz="1400" dirty="0"/>
            </a:br>
            <a:r>
              <a:rPr lang="fr-FR" sz="1400" dirty="0"/>
              <a:t>Giovanni </a:t>
            </a:r>
            <a:r>
              <a:rPr lang="fr-FR" sz="1400" dirty="0" err="1"/>
              <a:t>Castellini</a:t>
            </a:r>
            <a:endParaRPr lang="fr-FR" sz="1400" dirty="0"/>
          </a:p>
        </p:txBody>
      </p:sp>
      <p:sp>
        <p:nvSpPr>
          <p:cNvPr id="20" name="ZoneTexte 19">
            <a:extLst>
              <a:ext uri="{FF2B5EF4-FFF2-40B4-BE49-F238E27FC236}">
                <a16:creationId xmlns:a16="http://schemas.microsoft.com/office/drawing/2014/main" id="{CC8BB461-36C0-8FDA-24AC-7A31AD18F98D}"/>
              </a:ext>
            </a:extLst>
          </p:cNvPr>
          <p:cNvSpPr txBox="1"/>
          <p:nvPr/>
        </p:nvSpPr>
        <p:spPr>
          <a:xfrm>
            <a:off x="0" y="4458873"/>
            <a:ext cx="1841500" cy="1815882"/>
          </a:xfrm>
          <a:prstGeom prst="rect">
            <a:avLst/>
          </a:prstGeom>
          <a:solidFill>
            <a:schemeClr val="accent5">
              <a:lumMod val="20000"/>
              <a:lumOff val="80000"/>
            </a:schemeClr>
          </a:solidFill>
        </p:spPr>
        <p:txBody>
          <a:bodyPr wrap="square" rtlCol="0">
            <a:spAutoFit/>
          </a:bodyPr>
          <a:lstStyle/>
          <a:p>
            <a:r>
              <a:rPr lang="fr-FR" sz="1400" u="sng" dirty="0" err="1"/>
              <a:t>Additional</a:t>
            </a:r>
            <a:r>
              <a:rPr lang="fr-FR" sz="1400" u="sng" dirty="0"/>
              <a:t> information</a:t>
            </a:r>
            <a:r>
              <a:rPr lang="fr-FR" sz="1400" dirty="0"/>
              <a:t>:</a:t>
            </a:r>
          </a:p>
          <a:p>
            <a:pPr marL="285750" indent="-285750">
              <a:buFont typeface="Arial" panose="020B0604020202020204" pitchFamily="34" charset="0"/>
              <a:buChar char="•"/>
            </a:pPr>
            <a:r>
              <a:rPr lang="fr-FR" sz="1200" dirty="0">
                <a:hlinkClick r:id="rId2"/>
              </a:rPr>
              <a:t>ELFT</a:t>
            </a:r>
            <a:endParaRPr lang="fr-FR" sz="1200" dirty="0"/>
          </a:p>
          <a:p>
            <a:pPr marL="285750" indent="-285750">
              <a:buFont typeface="Arial" panose="020B0604020202020204" pitchFamily="34" charset="0"/>
              <a:buChar char="•"/>
            </a:pPr>
            <a:r>
              <a:rPr lang="fr-FR" sz="1200" dirty="0">
                <a:hlinkClick r:id="rId3"/>
              </a:rPr>
              <a:t>University Hospital of Florence</a:t>
            </a:r>
            <a:endParaRPr lang="fr-FR" sz="1200" dirty="0"/>
          </a:p>
          <a:p>
            <a:pPr marL="285750" indent="-285750">
              <a:buFont typeface="Arial" panose="020B0604020202020204" pitchFamily="34" charset="0"/>
              <a:buChar char="•"/>
            </a:pPr>
            <a:r>
              <a:rPr lang="fr-FR" sz="1200" dirty="0">
                <a:hlinkClick r:id="rId4"/>
              </a:rPr>
              <a:t>EPA guidelines for </a:t>
            </a:r>
            <a:r>
              <a:rPr lang="fr-FR" sz="1200" dirty="0" err="1">
                <a:hlinkClick r:id="rId4"/>
              </a:rPr>
              <a:t>applicants</a:t>
            </a:r>
            <a:endParaRPr lang="fr-FR" sz="1200" dirty="0"/>
          </a:p>
          <a:p>
            <a:pPr marL="285750" indent="-285750">
              <a:buFont typeface="Arial" panose="020B0604020202020204" pitchFamily="34" charset="0"/>
              <a:buChar char="•"/>
            </a:pPr>
            <a:r>
              <a:rPr lang="fr-FR" sz="1200" dirty="0">
                <a:hlinkClick r:id="rId5"/>
              </a:rPr>
              <a:t>Apply </a:t>
            </a:r>
            <a:r>
              <a:rPr lang="fr-FR" sz="1200" dirty="0" err="1">
                <a:hlinkClick r:id="rId5"/>
              </a:rPr>
              <a:t>here</a:t>
            </a:r>
            <a:endParaRPr lang="fr-FR" sz="1200" dirty="0"/>
          </a:p>
          <a:p>
            <a:pPr marL="285750" indent="-285750">
              <a:buFont typeface="Arial" panose="020B0604020202020204" pitchFamily="34" charset="0"/>
              <a:buChar char="•"/>
            </a:pPr>
            <a:endParaRPr lang="fr-FR" sz="1200" dirty="0"/>
          </a:p>
        </p:txBody>
      </p:sp>
      <p:cxnSp>
        <p:nvCxnSpPr>
          <p:cNvPr id="3" name="Connecteur droit 2">
            <a:extLst>
              <a:ext uri="{FF2B5EF4-FFF2-40B4-BE49-F238E27FC236}">
                <a16:creationId xmlns:a16="http://schemas.microsoft.com/office/drawing/2014/main" id="{6E3E67A4-27D9-61F7-FE8C-2C1CE2247E0D}"/>
              </a:ext>
            </a:extLst>
          </p:cNvPr>
          <p:cNvCxnSpPr>
            <a:cxnSpLocks/>
          </p:cNvCxnSpPr>
          <p:nvPr/>
        </p:nvCxnSpPr>
        <p:spPr>
          <a:xfrm>
            <a:off x="5872682" y="253497"/>
            <a:ext cx="5942090"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9D31E084-C20F-EDFE-957C-1EE1FD3812EB}"/>
              </a:ext>
            </a:extLst>
          </p:cNvPr>
          <p:cNvCxnSpPr>
            <a:cxnSpLocks/>
          </p:cNvCxnSpPr>
          <p:nvPr/>
        </p:nvCxnSpPr>
        <p:spPr>
          <a:xfrm>
            <a:off x="300831" y="6516986"/>
            <a:ext cx="11379089" cy="0"/>
          </a:xfrm>
          <a:prstGeom prst="line">
            <a:avLst/>
          </a:prstGeom>
          <a:ln w="57150">
            <a:solidFill>
              <a:srgbClr val="005983"/>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81777584-7561-2A8E-F4C6-E01DEDFD46A5}"/>
              </a:ext>
            </a:extLst>
          </p:cNvPr>
          <p:cNvSpPr txBox="1"/>
          <p:nvPr/>
        </p:nvSpPr>
        <p:spPr>
          <a:xfrm>
            <a:off x="9810819" y="4235450"/>
            <a:ext cx="2268000" cy="738664"/>
          </a:xfrm>
          <a:prstGeom prst="rect">
            <a:avLst/>
          </a:prstGeom>
          <a:solidFill>
            <a:schemeClr val="accent5">
              <a:lumMod val="20000"/>
              <a:lumOff val="80000"/>
            </a:schemeClr>
          </a:solidFill>
        </p:spPr>
        <p:txBody>
          <a:bodyPr wrap="square" rtlCol="0">
            <a:spAutoFit/>
          </a:bodyPr>
          <a:lstStyle/>
          <a:p>
            <a:r>
              <a:rPr lang="fr-FR" sz="1400" u="sng" dirty="0" err="1"/>
              <a:t>Meals</a:t>
            </a:r>
            <a:r>
              <a:rPr lang="fr-FR" sz="1400" dirty="0"/>
              <a:t>:</a:t>
            </a:r>
          </a:p>
          <a:p>
            <a:r>
              <a:rPr lang="en-US" sz="1400" dirty="0"/>
              <a:t>Available on site with no reduced rate</a:t>
            </a:r>
          </a:p>
        </p:txBody>
      </p:sp>
      <p:pic>
        <p:nvPicPr>
          <p:cNvPr id="4" name="Image 3">
            <a:hlinkClick r:id="rId5"/>
            <a:extLst>
              <a:ext uri="{FF2B5EF4-FFF2-40B4-BE49-F238E27FC236}">
                <a16:creationId xmlns:a16="http://schemas.microsoft.com/office/drawing/2014/main" id="{75AC772B-8A33-9143-93E9-FB688FADCA33}"/>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 y="-6647"/>
            <a:ext cx="5743573" cy="2185360"/>
          </a:xfrm>
          <a:prstGeom prst="rect">
            <a:avLst/>
          </a:prstGeom>
        </p:spPr>
      </p:pic>
    </p:spTree>
    <p:extLst>
      <p:ext uri="{BB962C8B-B14F-4D97-AF65-F5344CB8AC3E}">
        <p14:creationId xmlns:p14="http://schemas.microsoft.com/office/powerpoint/2010/main" val="1317795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492</TotalTime>
  <Words>555</Words>
  <Application>Microsoft Office PowerPoint</Application>
  <PresentationFormat>Widescreen</PresentationFormat>
  <Paragraphs>45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Thème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Coline GODARD</dc:creator>
  <cp:lastModifiedBy>Andrea MICHELINI</cp:lastModifiedBy>
  <cp:revision>30</cp:revision>
  <dcterms:created xsi:type="dcterms:W3CDTF">2022-08-05T14:41:53Z</dcterms:created>
  <dcterms:modified xsi:type="dcterms:W3CDTF">2025-09-11T08:15:03Z</dcterms:modified>
</cp:coreProperties>
</file>