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C46D677-9EA2-6DE1-ABA8-3772DFF82454}" name="Sarah MATHERN" initials="SM" userId="S-1-5-21-2236622224-2070461789-3214909014-118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983"/>
    <a:srgbClr val="FFDE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1260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F5A16A-E01D-1142-9FDC-F34C4EFFAE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6EA8ABB-BFAA-C99D-4738-66942D5F7C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96ACE00-5D0A-84FF-AA2C-67E9B2F01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7DD980-1F3E-07F3-1B80-6054A9277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A4E8741-CEA2-FE12-F6DD-A9BCEE8E5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446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6430F3-FC5D-9179-B45E-ABCF2E4DD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B9A3E13-E170-8870-B0BE-F5DF81FE35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40E6E3-8A36-241D-1483-9DAA2DFEB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433473-9D19-8477-E585-B0E3BB5DF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9C7F64E-ECB9-3946-0D03-1C643301D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96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51EDAC5-A677-2488-6CC8-73F3BEBCE4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A74892C-A5D9-A21B-7395-A1FF89E1A1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C37B591-52A8-2171-D8E8-375D056F5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FBB0DF-FB34-A188-83FA-BE8484C5B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AAA23F-B2F4-133C-F48E-2EC2509A3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8741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751CC4-DED4-AA03-D27B-165A60355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232F45-3526-94B7-8EA1-F4D43816B0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C4ABD7D-12D0-33F0-730F-38B932512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013A8A-B21F-DF5E-AFF8-30FE2EF19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530F945-7592-27A0-9C99-521C56E4E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5268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BA72D5-BDC8-7A4D-AA6C-48AAD706C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457E22D-4D46-31EC-FBD2-A330E2200A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94CE2D-FBC0-829F-7D7D-7C470CDE4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896303-36C4-CC08-4F55-7EF58496A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34C046A-82D9-1A11-FE72-0E12CDA9A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9406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C78CD2-EBF7-5A96-059D-DC2289F6A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82DD53D-EF22-8DA4-C297-CD3DFCFD73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A2C5449-A80A-0A83-F4BC-3AAA0D1D0B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3A17AC9-0052-7FFD-1915-438CFB2D6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3392BE7-AC44-8AF9-4B78-84B5575AC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2B79538-340F-8306-F839-0CB334930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9403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704348-F9C4-ECDE-AB58-221EE2291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E5D75B9-877D-51C6-F9F7-72E8C6E137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AF75182-C02F-67B4-C93F-1FF2B3D77A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8FC3293-F155-6A53-DA23-671826119B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EDE92E8-B3D7-44D7-8A31-E0E236CE46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44C3843-6571-A496-BC24-28CB7D125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70DD8AD-00B9-05A0-F2FB-CD68FFE9A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F757C91-5C7D-3691-E452-A5FE3D52A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8974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326F22-748E-FCBC-2B00-A2FDFDE4A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05BDCBA-426E-CB3E-F205-17D7BB79E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C40D995-54A2-A7CA-0072-E69E060F4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B9E8187-917B-8BF7-7149-1B94F5802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4119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C10B7A4-AFCC-CAA4-4210-1FCBDA197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75712E7-0983-179E-D0D4-74A93A961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9028D6B-C082-0782-4B94-E038DC35B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7238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A26E49-4490-53DD-92E6-66CE7C4C2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EF94C0F-DD9B-FDCB-EED8-83E0802EE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7FE634F-28E8-5D5F-F50E-E16BB24CDA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2831060-C79C-502F-E246-11CD020BB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5C6C9CB-C959-66AF-AFE6-E8892A793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0315FE5-C379-5D14-BB43-3E43126E0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7945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0D2FA3-37BD-5B82-F7DD-039F6A01A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2375D70-7124-0CD3-7A86-A4BE9A560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BAA1D6F-C87E-957F-6431-341FBCB272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69ACACD-3D8C-CF18-A609-0F35F8412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2794BB-102B-F498-3C18-CB17798B2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2F67DBB-428F-7CF4-588A-A7BDC7E6C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9352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3C29CD9-37F8-316F-E5CB-409574F35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82B0685-71DB-68C7-5606-715EE31344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D1B1722-BB82-52A2-6A8C-E0938DF058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311E1C1-5D94-73A3-23B5-042C6BBD7B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930A9C5-7E9E-6A66-5A31-71FEFE7D94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12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smhft.nhs.uk/" TargetMode="External"/><Relationship Id="rId2" Type="http://schemas.openxmlformats.org/officeDocument/2006/relationships/hyperlink" Target="https://www.elft.nhs.uk/perinatal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www.europsy.net/gaining-experience-programme/" TargetMode="External"/><Relationship Id="rId4" Type="http://schemas.openxmlformats.org/officeDocument/2006/relationships/hyperlink" Target="https://www.europsy.net/app/uploads/EPA-GEP_Eligibility-and-placement-organisation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4C9181BD-38E1-B035-CFD4-03B3A3DC0AC2}"/>
              </a:ext>
            </a:extLst>
          </p:cNvPr>
          <p:cNvSpPr txBox="1"/>
          <p:nvPr/>
        </p:nvSpPr>
        <p:spPr>
          <a:xfrm>
            <a:off x="6580474" y="663117"/>
            <a:ext cx="4647445" cy="923330"/>
          </a:xfrm>
          <a:prstGeom prst="rect">
            <a:avLst/>
          </a:prstGeom>
          <a:solidFill>
            <a:srgbClr val="FFDE17"/>
          </a:solidFill>
          <a:ln>
            <a:noFill/>
          </a:ln>
          <a:effectLst>
            <a:softEdge rad="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i="0" dirty="0">
                <a:effectLst/>
                <a:latin typeface="+mj-lt"/>
              </a:rPr>
              <a:t>Birmingham and Solihull Mental Health </a:t>
            </a:r>
            <a:br>
              <a:rPr lang="en-US" i="0" dirty="0">
                <a:effectLst/>
                <a:latin typeface="+mj-lt"/>
              </a:rPr>
            </a:br>
            <a:r>
              <a:rPr lang="en-US" i="0" dirty="0">
                <a:effectLst/>
                <a:latin typeface="+mj-lt"/>
              </a:rPr>
              <a:t>NHS Foundation Trust</a:t>
            </a:r>
          </a:p>
          <a:p>
            <a:pPr algn="ctr"/>
            <a:r>
              <a:rPr lang="en-US" b="1" dirty="0">
                <a:latin typeface="+mj-lt"/>
              </a:rPr>
              <a:t>Birmingham, United Kingdom</a:t>
            </a:r>
            <a:endParaRPr lang="fr-FR" b="1" dirty="0">
              <a:latin typeface="+mj-lt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2BC2CBC-73B1-230E-B078-2EFABAEEB07F}"/>
              </a:ext>
            </a:extLst>
          </p:cNvPr>
          <p:cNvSpPr txBox="1"/>
          <p:nvPr/>
        </p:nvSpPr>
        <p:spPr>
          <a:xfrm>
            <a:off x="758283" y="2465696"/>
            <a:ext cx="2552528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fr-FR" sz="1400" u="sng" dirty="0"/>
              <a:t>Type of placement</a:t>
            </a:r>
            <a:r>
              <a:rPr lang="fr-FR" sz="1400" dirty="0"/>
              <a:t>:</a:t>
            </a:r>
          </a:p>
          <a:p>
            <a:r>
              <a:rPr lang="fr-FR" sz="1400" dirty="0" err="1"/>
              <a:t>Clinical</a:t>
            </a:r>
            <a:r>
              <a:rPr lang="fr-FR" sz="1400" dirty="0"/>
              <a:t>, </a:t>
            </a:r>
            <a:r>
              <a:rPr lang="fr-FR" sz="1400" dirty="0" err="1"/>
              <a:t>Research</a:t>
            </a:r>
            <a:r>
              <a:rPr lang="fr-FR" sz="1400" dirty="0"/>
              <a:t>, Academic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DE73F09-E674-6DCE-6AA1-C44467152040}"/>
              </a:ext>
            </a:extLst>
          </p:cNvPr>
          <p:cNvSpPr txBox="1"/>
          <p:nvPr/>
        </p:nvSpPr>
        <p:spPr>
          <a:xfrm>
            <a:off x="8959919" y="2465696"/>
            <a:ext cx="2268000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u="sng" dirty="0"/>
              <a:t>Duration</a:t>
            </a:r>
            <a:r>
              <a:rPr lang="fr-FR" sz="1400" dirty="0"/>
              <a:t>:</a:t>
            </a:r>
          </a:p>
          <a:p>
            <a:r>
              <a:rPr lang="en-US" sz="1400" dirty="0"/>
              <a:t>2 to 4 weeks depending on candidate availability</a:t>
            </a:r>
            <a:endParaRPr lang="fr-FR" sz="1400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1207A211-7E12-0346-3804-B9193C7970F3}"/>
              </a:ext>
            </a:extLst>
          </p:cNvPr>
          <p:cNvSpPr txBox="1"/>
          <p:nvPr/>
        </p:nvSpPr>
        <p:spPr>
          <a:xfrm>
            <a:off x="3449174" y="2976452"/>
            <a:ext cx="5284839" cy="9541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u="sng" dirty="0"/>
              <a:t>Placement description:</a:t>
            </a:r>
            <a:endParaRPr lang="fr-FR" sz="1400" b="0" i="0" u="none" strike="noStrike" baseline="0" dirty="0"/>
          </a:p>
          <a:p>
            <a:r>
              <a:rPr lang="en-US" sz="1400" b="0" i="0" u="none" strike="noStrike" baseline="0" dirty="0">
                <a:solidFill>
                  <a:srgbClr val="202024"/>
                </a:solidFill>
              </a:rPr>
              <a:t>This placement will offer the candidate clinical and research experience in forensic psychiatry in the UK. It will be based in a secure unit in the West Midlands. 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3922A569-2B92-07BA-1F86-E7BC3FDCFE25}"/>
              </a:ext>
            </a:extLst>
          </p:cNvPr>
          <p:cNvSpPr txBox="1"/>
          <p:nvPr/>
        </p:nvSpPr>
        <p:spPr>
          <a:xfrm>
            <a:off x="8959919" y="3432491"/>
            <a:ext cx="2268000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u="sng" dirty="0"/>
              <a:t>Accommodation:</a:t>
            </a:r>
          </a:p>
          <a:p>
            <a:r>
              <a:rPr lang="en-US" sz="1400" dirty="0"/>
              <a:t>Not available</a:t>
            </a:r>
            <a:endParaRPr lang="fr-FR" sz="1400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66256D7E-E680-7005-EE52-A732E293B1B1}"/>
              </a:ext>
            </a:extLst>
          </p:cNvPr>
          <p:cNvSpPr txBox="1"/>
          <p:nvPr/>
        </p:nvSpPr>
        <p:spPr>
          <a:xfrm>
            <a:off x="8959919" y="5140960"/>
            <a:ext cx="2268000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u="sng" dirty="0"/>
              <a:t>Financial Support</a:t>
            </a:r>
            <a:r>
              <a:rPr lang="fr-FR" sz="1400" dirty="0"/>
              <a:t>:</a:t>
            </a:r>
          </a:p>
          <a:p>
            <a:r>
              <a:rPr lang="fr-FR" sz="1400" dirty="0"/>
              <a:t>Not </a:t>
            </a:r>
            <a:r>
              <a:rPr lang="fr-FR" sz="1400" dirty="0" err="1"/>
              <a:t>available</a:t>
            </a:r>
            <a:endParaRPr lang="fr-FR" sz="1400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98338F0A-92AA-E2D4-C530-4920C6C335DC}"/>
              </a:ext>
            </a:extLst>
          </p:cNvPr>
          <p:cNvSpPr txBox="1"/>
          <p:nvPr/>
        </p:nvSpPr>
        <p:spPr>
          <a:xfrm>
            <a:off x="758283" y="3098070"/>
            <a:ext cx="2552528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u="sng" dirty="0"/>
              <a:t>Contact </a:t>
            </a:r>
            <a:r>
              <a:rPr lang="fr-FR" sz="1400" u="sng" dirty="0" err="1"/>
              <a:t>person</a:t>
            </a:r>
            <a:r>
              <a:rPr lang="fr-FR" sz="1400" dirty="0"/>
              <a:t>: </a:t>
            </a:r>
          </a:p>
          <a:p>
            <a:r>
              <a:rPr lang="fr-FR" sz="1400" dirty="0"/>
              <a:t>Vivek Furtado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97DBAB1-6E2E-4CAA-2CD1-98A29379CF23}"/>
              </a:ext>
            </a:extLst>
          </p:cNvPr>
          <p:cNvSpPr txBox="1"/>
          <p:nvPr/>
        </p:nvSpPr>
        <p:spPr>
          <a:xfrm>
            <a:off x="758283" y="3799047"/>
            <a:ext cx="2552528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u="sng" dirty="0"/>
              <a:t>Head of institution</a:t>
            </a:r>
            <a:r>
              <a:rPr lang="fr-FR" sz="1400" dirty="0"/>
              <a:t>:</a:t>
            </a:r>
            <a:br>
              <a:rPr lang="fr-FR" sz="1400" dirty="0"/>
            </a:br>
            <a:r>
              <a:rPr lang="fr-FR" sz="1400" dirty="0"/>
              <a:t>Dinesh </a:t>
            </a:r>
            <a:r>
              <a:rPr lang="fr-FR" sz="1400" dirty="0" err="1"/>
              <a:t>Maganty</a:t>
            </a:r>
            <a:r>
              <a:rPr lang="fr-FR" sz="1400" dirty="0"/>
              <a:t> 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FBA413AC-679E-1F16-D0C3-78D84181FA1A}"/>
              </a:ext>
            </a:extLst>
          </p:cNvPr>
          <p:cNvSpPr txBox="1"/>
          <p:nvPr/>
        </p:nvSpPr>
        <p:spPr>
          <a:xfrm>
            <a:off x="3449174" y="4060657"/>
            <a:ext cx="5284839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u="sng" dirty="0" err="1"/>
              <a:t>Any</a:t>
            </a:r>
            <a:r>
              <a:rPr lang="fr-FR" sz="1400" u="sng" dirty="0"/>
              <a:t> limitations or </a:t>
            </a:r>
            <a:r>
              <a:rPr lang="fr-FR" sz="1400" u="sng" dirty="0" err="1"/>
              <a:t>specific</a:t>
            </a:r>
            <a:r>
              <a:rPr lang="fr-FR" sz="1400" u="sng" dirty="0"/>
              <a:t> </a:t>
            </a:r>
            <a:r>
              <a:rPr lang="fr-FR" sz="1400" u="sng" dirty="0" err="1"/>
              <a:t>requirements</a:t>
            </a:r>
            <a:r>
              <a:rPr lang="fr-FR" sz="1400" dirty="0"/>
              <a:t>:</a:t>
            </a:r>
            <a:endParaRPr lang="fr-FR" sz="1400" b="0" i="0" u="none" strike="noStrike" baseline="0" dirty="0"/>
          </a:p>
          <a:p>
            <a:r>
              <a:rPr lang="en-US" sz="1400" dirty="0">
                <a:solidFill>
                  <a:srgbClr val="202024"/>
                </a:solidFill>
              </a:rPr>
              <a:t>Must have a good command of the English language.</a:t>
            </a:r>
            <a:endParaRPr lang="en-US" sz="1400" b="0" i="0" u="none" strike="noStrike" baseline="0" dirty="0">
              <a:solidFill>
                <a:srgbClr val="202024"/>
              </a:solidFill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B4D7AEF1-C36C-D53E-09B0-00B7A0A1876C}"/>
              </a:ext>
            </a:extLst>
          </p:cNvPr>
          <p:cNvSpPr txBox="1"/>
          <p:nvPr/>
        </p:nvSpPr>
        <p:spPr>
          <a:xfrm>
            <a:off x="758283" y="4498011"/>
            <a:ext cx="2552528" cy="141577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u="sng" dirty="0" err="1"/>
              <a:t>Additional</a:t>
            </a:r>
            <a:r>
              <a:rPr lang="fr-FR" sz="1400" u="sng" dirty="0"/>
              <a:t> information</a:t>
            </a:r>
            <a:r>
              <a:rPr lang="fr-FR" sz="1400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>
                <a:hlinkClick r:id="rId2"/>
              </a:rPr>
              <a:t>ELFT</a:t>
            </a:r>
            <a:endParaRPr lang="fr-FR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>
                <a:hlinkClick r:id="rId3"/>
              </a:rPr>
              <a:t>Birmingham and Solihull Mental </a:t>
            </a:r>
            <a:r>
              <a:rPr lang="fr-FR" sz="1200" dirty="0" err="1">
                <a:hlinkClick r:id="rId3"/>
              </a:rPr>
              <a:t>Health</a:t>
            </a:r>
            <a:endParaRPr lang="fr-FR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>
                <a:hlinkClick r:id="rId4"/>
              </a:rPr>
              <a:t>EPA guidelines for </a:t>
            </a:r>
            <a:r>
              <a:rPr lang="fr-FR" sz="1200" dirty="0" err="1">
                <a:hlinkClick r:id="rId4"/>
              </a:rPr>
              <a:t>applicants</a:t>
            </a:r>
            <a:endParaRPr lang="fr-FR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>
                <a:hlinkClick r:id="rId5"/>
              </a:rPr>
              <a:t>Apply </a:t>
            </a:r>
            <a:r>
              <a:rPr lang="fr-FR" sz="1200" dirty="0" err="1">
                <a:hlinkClick r:id="rId5"/>
              </a:rPr>
              <a:t>here</a:t>
            </a:r>
            <a:endParaRPr lang="fr-FR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200" dirty="0"/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AA6ECD7B-3885-85F1-709F-91496E4D4024}"/>
              </a:ext>
            </a:extLst>
          </p:cNvPr>
          <p:cNvCxnSpPr>
            <a:cxnSpLocks/>
          </p:cNvCxnSpPr>
          <p:nvPr/>
        </p:nvCxnSpPr>
        <p:spPr>
          <a:xfrm>
            <a:off x="5872682" y="253497"/>
            <a:ext cx="5942090" cy="0"/>
          </a:xfrm>
          <a:prstGeom prst="line">
            <a:avLst/>
          </a:prstGeom>
          <a:ln w="57150">
            <a:solidFill>
              <a:srgbClr val="0059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1D41EFB1-5D68-CAC7-BC93-5BC891911DBD}"/>
              </a:ext>
            </a:extLst>
          </p:cNvPr>
          <p:cNvCxnSpPr>
            <a:cxnSpLocks/>
          </p:cNvCxnSpPr>
          <p:nvPr/>
        </p:nvCxnSpPr>
        <p:spPr>
          <a:xfrm>
            <a:off x="300831" y="6516986"/>
            <a:ext cx="11379089" cy="0"/>
          </a:xfrm>
          <a:prstGeom prst="line">
            <a:avLst/>
          </a:prstGeom>
          <a:ln w="57150">
            <a:solidFill>
              <a:srgbClr val="0059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>
            <a:extLst>
              <a:ext uri="{FF2B5EF4-FFF2-40B4-BE49-F238E27FC236}">
                <a16:creationId xmlns:a16="http://schemas.microsoft.com/office/drawing/2014/main" id="{A4E2933A-FBBD-A991-8976-676ED77490A1}"/>
              </a:ext>
            </a:extLst>
          </p:cNvPr>
          <p:cNvSpPr txBox="1"/>
          <p:nvPr/>
        </p:nvSpPr>
        <p:spPr>
          <a:xfrm>
            <a:off x="8959919" y="4179003"/>
            <a:ext cx="2268000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u="sng" dirty="0" err="1"/>
              <a:t>Meals</a:t>
            </a:r>
            <a:r>
              <a:rPr lang="fr-FR" sz="1400" dirty="0"/>
              <a:t>:</a:t>
            </a:r>
          </a:p>
          <a:p>
            <a:r>
              <a:rPr lang="en-US" sz="1400" dirty="0"/>
              <a:t>Available on site with no reduced rate</a:t>
            </a:r>
          </a:p>
        </p:txBody>
      </p:sp>
      <p:pic>
        <p:nvPicPr>
          <p:cNvPr id="4" name="Image 3">
            <a:hlinkClick r:id="rId5"/>
            <a:extLst>
              <a:ext uri="{FF2B5EF4-FFF2-40B4-BE49-F238E27FC236}">
                <a16:creationId xmlns:a16="http://schemas.microsoft.com/office/drawing/2014/main" id="{89D05EA0-7D41-FCA1-AD05-44BCC9842F9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-6647"/>
            <a:ext cx="5743573" cy="218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8337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488</TotalTime>
  <Words>126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Coline GODARD</dc:creator>
  <cp:lastModifiedBy>Andrea MICHELINI</cp:lastModifiedBy>
  <cp:revision>31</cp:revision>
  <dcterms:created xsi:type="dcterms:W3CDTF">2022-08-05T14:41:53Z</dcterms:created>
  <dcterms:modified xsi:type="dcterms:W3CDTF">2025-09-11T08:21:46Z</dcterms:modified>
</cp:coreProperties>
</file>