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983"/>
    <a:srgbClr val="FFDE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336" y="1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F5A16A-E01D-1142-9FDC-F34C4EFFAE8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6EA8ABB-BFAA-C99D-4738-66942D5F7C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196ACE00-5D0A-84FF-AA2C-67E9B2F015BD}"/>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5" name="Espace réservé du pied de page 4">
            <a:extLst>
              <a:ext uri="{FF2B5EF4-FFF2-40B4-BE49-F238E27FC236}">
                <a16:creationId xmlns:a16="http://schemas.microsoft.com/office/drawing/2014/main" id="{0E7DD980-1F3E-07F3-1B80-6054A927778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A4E8741-CEA2-FE12-F6DD-A9BCEE8E5045}"/>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107446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6430F3-FC5D-9179-B45E-ABCF2E4DDF1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1B9A3E13-E170-8870-B0BE-F5DF81FE357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740E6E3-8A36-241D-1483-9DAA2DFEB89C}"/>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5" name="Espace réservé du pied de page 4">
            <a:extLst>
              <a:ext uri="{FF2B5EF4-FFF2-40B4-BE49-F238E27FC236}">
                <a16:creationId xmlns:a16="http://schemas.microsoft.com/office/drawing/2014/main" id="{73433473-9D19-8477-E585-B0E3BB5DF84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9C7F64E-ECB9-3946-0D03-1C643301D033}"/>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370296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51EDAC5-A677-2488-6CC8-73F3BEBCE46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A74892C-A5D9-A21B-7395-A1FF89E1A1A5}"/>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C37B591-52A8-2171-D8E8-375D056F5E7B}"/>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5" name="Espace réservé du pied de page 4">
            <a:extLst>
              <a:ext uri="{FF2B5EF4-FFF2-40B4-BE49-F238E27FC236}">
                <a16:creationId xmlns:a16="http://schemas.microsoft.com/office/drawing/2014/main" id="{D9FBB0DF-FB34-A188-83FA-BE8484C5B42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DAAA23F-B2F4-133C-F48E-2EC2509A307D}"/>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3278741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751CC4-DED4-AA03-D27B-165A6035518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D232F45-3526-94B7-8EA1-F4D43816B09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C4ABD7D-12D0-33F0-730F-38B932512DA6}"/>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5" name="Espace réservé du pied de page 4">
            <a:extLst>
              <a:ext uri="{FF2B5EF4-FFF2-40B4-BE49-F238E27FC236}">
                <a16:creationId xmlns:a16="http://schemas.microsoft.com/office/drawing/2014/main" id="{FB013A8A-B21F-DF5E-AFF8-30FE2EF1990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530F945-7592-27A0-9C99-521C56E4EFFB}"/>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3035268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BA72D5-BDC8-7A4D-AA6C-48AAD706C30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3457E22D-4D46-31EC-FBD2-A330E2200A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1294CE2D-FBC0-829F-7D7D-7C470CDE4490}"/>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5" name="Espace réservé du pied de page 4">
            <a:extLst>
              <a:ext uri="{FF2B5EF4-FFF2-40B4-BE49-F238E27FC236}">
                <a16:creationId xmlns:a16="http://schemas.microsoft.com/office/drawing/2014/main" id="{79896303-36C4-CC08-4F55-7EF58496AFD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34C046A-82D9-1A11-FE72-0E12CDA9A0E1}"/>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3299406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C78CD2-EBF7-5A96-059D-DC2289F6AAA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82DD53D-EF22-8DA4-C297-CD3DFCFD73C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CA2C5449-A80A-0A83-F4BC-3AAA0D1D0B13}"/>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3A17AC9-0052-7FFD-1915-438CFB2D6E20}"/>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6" name="Espace réservé du pied de page 5">
            <a:extLst>
              <a:ext uri="{FF2B5EF4-FFF2-40B4-BE49-F238E27FC236}">
                <a16:creationId xmlns:a16="http://schemas.microsoft.com/office/drawing/2014/main" id="{B3392BE7-AC44-8AF9-4B78-84B5575AC5C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2B79538-340F-8306-F839-0CB33493016C}"/>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979403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704348-F9C4-ECDE-AB58-221EE2291C41}"/>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E5D75B9-877D-51C6-F9F7-72E8C6E137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AF75182-C02F-67B4-C93F-1FF2B3D77A44}"/>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F8FC3293-F155-6A53-DA23-671826119B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FEDE92E8-B3D7-44D7-8A31-E0E236CE46D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244C3843-6571-A496-BC24-28CB7D125FC5}"/>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8" name="Espace réservé du pied de page 7">
            <a:extLst>
              <a:ext uri="{FF2B5EF4-FFF2-40B4-BE49-F238E27FC236}">
                <a16:creationId xmlns:a16="http://schemas.microsoft.com/office/drawing/2014/main" id="{470DD8AD-00B9-05A0-F2FB-CD68FFE9AA93}"/>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F757C91-5C7D-3691-E452-A5FE3D52AD7F}"/>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3088974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326F22-748E-FCBC-2B00-A2FDFDE4A06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B05BDCBA-426E-CB3E-F205-17D7BB79EBD1}"/>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4" name="Espace réservé du pied de page 3">
            <a:extLst>
              <a:ext uri="{FF2B5EF4-FFF2-40B4-BE49-F238E27FC236}">
                <a16:creationId xmlns:a16="http://schemas.microsoft.com/office/drawing/2014/main" id="{CC40D995-54A2-A7CA-0072-E69E060F4DCE}"/>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B9E8187-917B-8BF7-7149-1B94F5802205}"/>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694119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C10B7A4-AFCC-CAA4-4210-1FCBDA19763C}"/>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3" name="Espace réservé du pied de page 2">
            <a:extLst>
              <a:ext uri="{FF2B5EF4-FFF2-40B4-BE49-F238E27FC236}">
                <a16:creationId xmlns:a16="http://schemas.microsoft.com/office/drawing/2014/main" id="{A75712E7-0983-179E-D0D4-74A93A96168F}"/>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79028D6B-C082-0782-4B94-E038DC35B817}"/>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2287238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A26E49-4490-53DD-92E6-66CE7C4C281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EF94C0F-DD9B-FDCB-EED8-83E0802EEE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7FE634F-28E8-5D5F-F50E-E16BB24CDA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2831060-C79C-502F-E246-11CD020BB385}"/>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6" name="Espace réservé du pied de page 5">
            <a:extLst>
              <a:ext uri="{FF2B5EF4-FFF2-40B4-BE49-F238E27FC236}">
                <a16:creationId xmlns:a16="http://schemas.microsoft.com/office/drawing/2014/main" id="{15C6C9CB-C959-66AF-AFE6-E8892A79372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0315FE5-C379-5D14-BB43-3E43126E0B67}"/>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1927945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0D2FA3-37BD-5B82-F7DD-039F6A01A37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E2375D70-7124-0CD3-7A86-A4BE9A5604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6BAA1D6F-C87E-957F-6431-341FBCB272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69ACACD-3D8C-CF18-A609-0F35F8412D92}"/>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6" name="Espace réservé du pied de page 5">
            <a:extLst>
              <a:ext uri="{FF2B5EF4-FFF2-40B4-BE49-F238E27FC236}">
                <a16:creationId xmlns:a16="http://schemas.microsoft.com/office/drawing/2014/main" id="{BC2794BB-102B-F498-3C18-CB17798B2E6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2F67DBB-428F-7CF4-588A-A7BDC7E6C676}"/>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1549352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3C29CD9-37F8-316F-E5CB-409574F35B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382B0685-71DB-68C7-5606-715EE31344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D1B1722-BB82-52A2-6A8C-E0938DF058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C62CF4-A8DA-4E33-8ECD-CC7FCD1B812E}" type="datetimeFigureOut">
              <a:rPr lang="fr-FR" smtClean="0"/>
              <a:t>11/09/2025</a:t>
            </a:fld>
            <a:endParaRPr lang="fr-FR"/>
          </a:p>
        </p:txBody>
      </p:sp>
      <p:sp>
        <p:nvSpPr>
          <p:cNvPr id="5" name="Espace réservé du pied de page 4">
            <a:extLst>
              <a:ext uri="{FF2B5EF4-FFF2-40B4-BE49-F238E27FC236}">
                <a16:creationId xmlns:a16="http://schemas.microsoft.com/office/drawing/2014/main" id="{9311E1C1-5D94-73A3-23B5-042C6BBD7B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930A9C5-7E9E-6A66-5A31-71FEFE7D94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161D12-DCA4-465E-BC24-DD98AF5917D8}" type="slidenum">
              <a:rPr lang="fr-FR" smtClean="0"/>
              <a:t>‹#›</a:t>
            </a:fld>
            <a:endParaRPr lang="fr-FR"/>
          </a:p>
        </p:txBody>
      </p:sp>
    </p:spTree>
    <p:extLst>
      <p:ext uri="{BB962C8B-B14F-4D97-AF65-F5344CB8AC3E}">
        <p14:creationId xmlns:p14="http://schemas.microsoft.com/office/powerpoint/2010/main" val="3080712554"/>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europsy.net/app/uploads/2023/08/Exchange-programme-Montpellier.pdf" TargetMode="External"/><Relationship Id="rId2" Type="http://schemas.openxmlformats.org/officeDocument/2006/relationships/hyperlink" Target="https://www.kcl.ac.uk/ioppn/contact" TargetMode="Externa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europsy.net/gaining-experience-programme/" TargetMode="External"/><Relationship Id="rId4" Type="http://schemas.openxmlformats.org/officeDocument/2006/relationships/hyperlink" Target="https://www.europsy.net/app/uploads/EPA-GEP_Eligibility-and-placement-organisation.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4C9181BD-38E1-B035-CFD4-03B3A3DC0AC2}"/>
              </a:ext>
            </a:extLst>
          </p:cNvPr>
          <p:cNvSpPr txBox="1"/>
          <p:nvPr/>
        </p:nvSpPr>
        <p:spPr>
          <a:xfrm>
            <a:off x="6410290" y="818294"/>
            <a:ext cx="4647445" cy="923330"/>
          </a:xfrm>
          <a:prstGeom prst="rect">
            <a:avLst/>
          </a:prstGeom>
          <a:solidFill>
            <a:srgbClr val="FFDE17"/>
          </a:solidFill>
          <a:ln>
            <a:noFill/>
          </a:ln>
          <a:effectLst>
            <a:softEdge rad="0"/>
          </a:effectLst>
        </p:spPr>
        <p:txBody>
          <a:bodyPr wrap="square" rtlCol="0">
            <a:spAutoFit/>
          </a:bodyPr>
          <a:lstStyle/>
          <a:p>
            <a:pPr algn="ctr"/>
            <a:r>
              <a:rPr lang="en-US" dirty="0">
                <a:latin typeface="+mj-lt"/>
              </a:rPr>
              <a:t>Institute of Psychiatry, Psychology &amp; Neuroscience, King's College London</a:t>
            </a:r>
            <a:br>
              <a:rPr lang="en-US" dirty="0">
                <a:latin typeface="+mj-lt"/>
              </a:rPr>
            </a:br>
            <a:r>
              <a:rPr lang="en-US" b="1" dirty="0" err="1">
                <a:latin typeface="+mj-lt"/>
              </a:rPr>
              <a:t>London</a:t>
            </a:r>
            <a:r>
              <a:rPr lang="en-US" b="1" dirty="0">
                <a:latin typeface="+mj-lt"/>
              </a:rPr>
              <a:t>, United Kingdom</a:t>
            </a:r>
            <a:endParaRPr lang="fr-FR" b="1" dirty="0">
              <a:latin typeface="+mj-lt"/>
            </a:endParaRPr>
          </a:p>
        </p:txBody>
      </p:sp>
      <p:sp>
        <p:nvSpPr>
          <p:cNvPr id="9" name="ZoneTexte 8">
            <a:extLst>
              <a:ext uri="{FF2B5EF4-FFF2-40B4-BE49-F238E27FC236}">
                <a16:creationId xmlns:a16="http://schemas.microsoft.com/office/drawing/2014/main" id="{02BC2CBC-73B1-230E-B078-2EFABAEEB07F}"/>
              </a:ext>
            </a:extLst>
          </p:cNvPr>
          <p:cNvSpPr txBox="1"/>
          <p:nvPr/>
        </p:nvSpPr>
        <p:spPr>
          <a:xfrm>
            <a:off x="747132" y="2465696"/>
            <a:ext cx="2563679" cy="523220"/>
          </a:xfrm>
          <a:prstGeom prst="rect">
            <a:avLst/>
          </a:prstGeom>
          <a:solidFill>
            <a:schemeClr val="accent5">
              <a:lumMod val="20000"/>
              <a:lumOff val="80000"/>
            </a:schemeClr>
          </a:solidFill>
        </p:spPr>
        <p:txBody>
          <a:bodyPr wrap="square" rtlCol="0">
            <a:spAutoFit/>
          </a:bodyPr>
          <a:lstStyle/>
          <a:p>
            <a:pPr algn="just"/>
            <a:r>
              <a:rPr lang="fr-FR" sz="1400" u="sng" dirty="0"/>
              <a:t>Type of placement</a:t>
            </a:r>
            <a:r>
              <a:rPr lang="fr-FR" sz="1400" dirty="0"/>
              <a:t>:</a:t>
            </a:r>
          </a:p>
          <a:p>
            <a:r>
              <a:rPr lang="fr-FR" sz="1400" dirty="0" err="1"/>
              <a:t>Clinical</a:t>
            </a:r>
            <a:r>
              <a:rPr lang="fr-FR" sz="1400" dirty="0"/>
              <a:t>, </a:t>
            </a:r>
            <a:r>
              <a:rPr lang="fr-FR" sz="1400" dirty="0" err="1"/>
              <a:t>Research</a:t>
            </a:r>
            <a:r>
              <a:rPr lang="fr-FR" sz="1400" dirty="0"/>
              <a:t>, </a:t>
            </a:r>
            <a:r>
              <a:rPr lang="fr-FR" sz="1400" dirty="0" err="1"/>
              <a:t>Academy</a:t>
            </a:r>
            <a:endParaRPr lang="fr-FR" sz="1400" dirty="0"/>
          </a:p>
        </p:txBody>
      </p:sp>
      <p:sp>
        <p:nvSpPr>
          <p:cNvPr id="10" name="ZoneTexte 9">
            <a:extLst>
              <a:ext uri="{FF2B5EF4-FFF2-40B4-BE49-F238E27FC236}">
                <a16:creationId xmlns:a16="http://schemas.microsoft.com/office/drawing/2014/main" id="{7DE73F09-E674-6DCE-6AA1-C44467152040}"/>
              </a:ext>
            </a:extLst>
          </p:cNvPr>
          <p:cNvSpPr txBox="1"/>
          <p:nvPr/>
        </p:nvSpPr>
        <p:spPr>
          <a:xfrm>
            <a:off x="8959919" y="2465696"/>
            <a:ext cx="2268000" cy="738664"/>
          </a:xfrm>
          <a:prstGeom prst="rect">
            <a:avLst/>
          </a:prstGeom>
          <a:solidFill>
            <a:schemeClr val="accent5">
              <a:lumMod val="20000"/>
              <a:lumOff val="80000"/>
            </a:schemeClr>
          </a:solidFill>
        </p:spPr>
        <p:txBody>
          <a:bodyPr wrap="square" rtlCol="0">
            <a:spAutoFit/>
          </a:bodyPr>
          <a:lstStyle/>
          <a:p>
            <a:r>
              <a:rPr lang="fr-FR" sz="1400" u="sng" dirty="0"/>
              <a:t>Duration</a:t>
            </a:r>
            <a:r>
              <a:rPr lang="fr-FR" sz="1400" dirty="0"/>
              <a:t>:</a:t>
            </a:r>
          </a:p>
          <a:p>
            <a:r>
              <a:rPr lang="en-US" sz="1400" dirty="0"/>
              <a:t>2 to 8 weeks depending on candidate availability</a:t>
            </a:r>
            <a:endParaRPr lang="fr-FR" sz="1400" dirty="0"/>
          </a:p>
        </p:txBody>
      </p:sp>
      <p:sp>
        <p:nvSpPr>
          <p:cNvPr id="11" name="ZoneTexte 10">
            <a:extLst>
              <a:ext uri="{FF2B5EF4-FFF2-40B4-BE49-F238E27FC236}">
                <a16:creationId xmlns:a16="http://schemas.microsoft.com/office/drawing/2014/main" id="{1207A211-7E12-0346-3804-B9193C7970F3}"/>
              </a:ext>
            </a:extLst>
          </p:cNvPr>
          <p:cNvSpPr txBox="1"/>
          <p:nvPr/>
        </p:nvSpPr>
        <p:spPr>
          <a:xfrm>
            <a:off x="3449174" y="2429911"/>
            <a:ext cx="5284839" cy="2031325"/>
          </a:xfrm>
          <a:prstGeom prst="rect">
            <a:avLst/>
          </a:prstGeom>
          <a:solidFill>
            <a:schemeClr val="accent5">
              <a:lumMod val="20000"/>
              <a:lumOff val="80000"/>
            </a:schemeClr>
          </a:solidFill>
        </p:spPr>
        <p:txBody>
          <a:bodyPr wrap="square" rtlCol="0">
            <a:spAutoFit/>
          </a:bodyPr>
          <a:lstStyle/>
          <a:p>
            <a:r>
              <a:rPr lang="fr-FR" sz="1400" u="sng" dirty="0"/>
              <a:t>Placement description:</a:t>
            </a:r>
            <a:endParaRPr lang="fr-FR" sz="1400" b="0" i="0" u="none" strike="noStrike" baseline="0" dirty="0"/>
          </a:p>
          <a:p>
            <a:r>
              <a:rPr lang="en-US" sz="1400" b="0" i="0" u="none" strike="noStrike" baseline="0" dirty="0">
                <a:solidFill>
                  <a:srgbClr val="202024"/>
                </a:solidFill>
              </a:rPr>
              <a:t>A visit to the Institute of Psychiatry, Psychology &amp; Neuroscience (</a:t>
            </a:r>
            <a:r>
              <a:rPr lang="en-US" sz="1400" b="0" i="0" u="none" strike="noStrike" baseline="0" dirty="0" err="1">
                <a:solidFill>
                  <a:srgbClr val="202024"/>
                </a:solidFill>
              </a:rPr>
              <a:t>IoPPN</a:t>
            </a:r>
            <a:r>
              <a:rPr lang="en-US" sz="1400" b="0" i="0" u="none" strike="noStrike" baseline="0" dirty="0">
                <a:solidFill>
                  <a:srgbClr val="202024"/>
                </a:solidFill>
              </a:rPr>
              <a:t>) may allow clinicians and researchers to collaborate on cutting-edge mental health projects, gain access to world-class research facilities, and engage in interdisciplinary learning. Participants can develop research skills, contribute to impactful studies, and foster international academic partnerships, all while deepening their clinical insight through exposure to innovative approaches and diverse perspectives.</a:t>
            </a:r>
          </a:p>
        </p:txBody>
      </p:sp>
      <p:sp>
        <p:nvSpPr>
          <p:cNvPr id="12" name="ZoneTexte 11">
            <a:extLst>
              <a:ext uri="{FF2B5EF4-FFF2-40B4-BE49-F238E27FC236}">
                <a16:creationId xmlns:a16="http://schemas.microsoft.com/office/drawing/2014/main" id="{3922A569-2B92-07BA-1F86-E7BC3FDCFE25}"/>
              </a:ext>
            </a:extLst>
          </p:cNvPr>
          <p:cNvSpPr txBox="1"/>
          <p:nvPr/>
        </p:nvSpPr>
        <p:spPr>
          <a:xfrm>
            <a:off x="8959919" y="3432491"/>
            <a:ext cx="2268000" cy="523220"/>
          </a:xfrm>
          <a:prstGeom prst="rect">
            <a:avLst/>
          </a:prstGeom>
          <a:solidFill>
            <a:schemeClr val="accent5">
              <a:lumMod val="20000"/>
              <a:lumOff val="80000"/>
            </a:schemeClr>
          </a:solidFill>
        </p:spPr>
        <p:txBody>
          <a:bodyPr wrap="square" rtlCol="0">
            <a:spAutoFit/>
          </a:bodyPr>
          <a:lstStyle/>
          <a:p>
            <a:r>
              <a:rPr lang="fr-FR" sz="1400" u="sng" dirty="0"/>
              <a:t>Accommodation:</a:t>
            </a:r>
          </a:p>
          <a:p>
            <a:r>
              <a:rPr lang="en-US" sz="1400" dirty="0"/>
              <a:t>Not available</a:t>
            </a:r>
            <a:endParaRPr lang="fr-FR" sz="1400" dirty="0"/>
          </a:p>
        </p:txBody>
      </p:sp>
      <p:sp>
        <p:nvSpPr>
          <p:cNvPr id="13" name="ZoneTexte 12">
            <a:extLst>
              <a:ext uri="{FF2B5EF4-FFF2-40B4-BE49-F238E27FC236}">
                <a16:creationId xmlns:a16="http://schemas.microsoft.com/office/drawing/2014/main" id="{66256D7E-E680-7005-EE52-A732E293B1B1}"/>
              </a:ext>
            </a:extLst>
          </p:cNvPr>
          <p:cNvSpPr txBox="1"/>
          <p:nvPr/>
        </p:nvSpPr>
        <p:spPr>
          <a:xfrm>
            <a:off x="8959919" y="5140960"/>
            <a:ext cx="2268000" cy="523220"/>
          </a:xfrm>
          <a:prstGeom prst="rect">
            <a:avLst/>
          </a:prstGeom>
          <a:solidFill>
            <a:schemeClr val="accent5">
              <a:lumMod val="20000"/>
              <a:lumOff val="80000"/>
            </a:schemeClr>
          </a:solidFill>
        </p:spPr>
        <p:txBody>
          <a:bodyPr wrap="square" rtlCol="0">
            <a:spAutoFit/>
          </a:bodyPr>
          <a:lstStyle/>
          <a:p>
            <a:r>
              <a:rPr lang="fr-FR" sz="1400" u="sng" dirty="0"/>
              <a:t>Financial Support</a:t>
            </a:r>
            <a:r>
              <a:rPr lang="fr-FR" sz="1400" dirty="0"/>
              <a:t>:</a:t>
            </a:r>
          </a:p>
          <a:p>
            <a:r>
              <a:rPr lang="fr-FR" sz="1400" dirty="0"/>
              <a:t>Not </a:t>
            </a:r>
            <a:r>
              <a:rPr lang="fr-FR" sz="1400" dirty="0" err="1"/>
              <a:t>available</a:t>
            </a:r>
            <a:endParaRPr lang="fr-FR" sz="1400" dirty="0"/>
          </a:p>
        </p:txBody>
      </p:sp>
      <p:sp>
        <p:nvSpPr>
          <p:cNvPr id="15" name="ZoneTexte 14">
            <a:extLst>
              <a:ext uri="{FF2B5EF4-FFF2-40B4-BE49-F238E27FC236}">
                <a16:creationId xmlns:a16="http://schemas.microsoft.com/office/drawing/2014/main" id="{98338F0A-92AA-E2D4-C530-4920C6C335DC}"/>
              </a:ext>
            </a:extLst>
          </p:cNvPr>
          <p:cNvSpPr txBox="1"/>
          <p:nvPr/>
        </p:nvSpPr>
        <p:spPr>
          <a:xfrm>
            <a:off x="797485" y="3243033"/>
            <a:ext cx="2513325" cy="738664"/>
          </a:xfrm>
          <a:prstGeom prst="rect">
            <a:avLst/>
          </a:prstGeom>
          <a:solidFill>
            <a:schemeClr val="accent5">
              <a:lumMod val="20000"/>
              <a:lumOff val="80000"/>
            </a:schemeClr>
          </a:solidFill>
        </p:spPr>
        <p:txBody>
          <a:bodyPr wrap="square" rtlCol="0">
            <a:spAutoFit/>
          </a:bodyPr>
          <a:lstStyle/>
          <a:p>
            <a:r>
              <a:rPr lang="fr-FR" sz="1400" u="sng" dirty="0"/>
              <a:t>Contact </a:t>
            </a:r>
            <a:r>
              <a:rPr lang="fr-FR" sz="1400" u="sng" dirty="0" err="1"/>
              <a:t>person</a:t>
            </a:r>
            <a:r>
              <a:rPr lang="fr-FR" sz="1400" dirty="0"/>
              <a:t>: </a:t>
            </a:r>
          </a:p>
          <a:p>
            <a:r>
              <a:rPr lang="pt-BR" sz="1400" dirty="0"/>
              <a:t>Mariana Pinto da Costa, Senior Lecturer</a:t>
            </a:r>
            <a:endParaRPr lang="fr-FR" sz="1400" dirty="0"/>
          </a:p>
        </p:txBody>
      </p:sp>
      <p:sp>
        <p:nvSpPr>
          <p:cNvPr id="16" name="ZoneTexte 15">
            <a:extLst>
              <a:ext uri="{FF2B5EF4-FFF2-40B4-BE49-F238E27FC236}">
                <a16:creationId xmlns:a16="http://schemas.microsoft.com/office/drawing/2014/main" id="{897DBAB1-6E2E-4CAA-2CD1-98A29379CF23}"/>
              </a:ext>
            </a:extLst>
          </p:cNvPr>
          <p:cNvSpPr txBox="1"/>
          <p:nvPr/>
        </p:nvSpPr>
        <p:spPr>
          <a:xfrm>
            <a:off x="797485" y="4033223"/>
            <a:ext cx="2513326" cy="523220"/>
          </a:xfrm>
          <a:prstGeom prst="rect">
            <a:avLst/>
          </a:prstGeom>
          <a:solidFill>
            <a:schemeClr val="accent5">
              <a:lumMod val="20000"/>
              <a:lumOff val="80000"/>
            </a:schemeClr>
          </a:solidFill>
        </p:spPr>
        <p:txBody>
          <a:bodyPr wrap="square" rtlCol="0">
            <a:spAutoFit/>
          </a:bodyPr>
          <a:lstStyle/>
          <a:p>
            <a:r>
              <a:rPr lang="fr-FR" sz="1400" u="sng" dirty="0"/>
              <a:t>Head of </a:t>
            </a:r>
            <a:r>
              <a:rPr lang="fr-FR" sz="1400" u="sng" dirty="0" err="1"/>
              <a:t>department</a:t>
            </a:r>
            <a:r>
              <a:rPr lang="fr-FR" sz="1400" dirty="0"/>
              <a:t>: </a:t>
            </a:r>
          </a:p>
          <a:p>
            <a:r>
              <a:rPr lang="fr-FR" sz="1400" dirty="0"/>
              <a:t>Prof </a:t>
            </a:r>
            <a:r>
              <a:rPr lang="fr-FR" sz="1400" dirty="0" err="1"/>
              <a:t>Trudie</a:t>
            </a:r>
            <a:r>
              <a:rPr lang="fr-FR" sz="1400" dirty="0"/>
              <a:t> Chalder</a:t>
            </a:r>
          </a:p>
        </p:txBody>
      </p:sp>
      <p:sp>
        <p:nvSpPr>
          <p:cNvPr id="17" name="ZoneTexte 16">
            <a:extLst>
              <a:ext uri="{FF2B5EF4-FFF2-40B4-BE49-F238E27FC236}">
                <a16:creationId xmlns:a16="http://schemas.microsoft.com/office/drawing/2014/main" id="{FBA413AC-679E-1F16-D0C3-78D84181FA1A}"/>
              </a:ext>
            </a:extLst>
          </p:cNvPr>
          <p:cNvSpPr txBox="1"/>
          <p:nvPr/>
        </p:nvSpPr>
        <p:spPr>
          <a:xfrm>
            <a:off x="3449174" y="4548335"/>
            <a:ext cx="5284839" cy="523220"/>
          </a:xfrm>
          <a:prstGeom prst="rect">
            <a:avLst/>
          </a:prstGeom>
          <a:solidFill>
            <a:schemeClr val="accent5">
              <a:lumMod val="20000"/>
              <a:lumOff val="80000"/>
            </a:schemeClr>
          </a:solidFill>
        </p:spPr>
        <p:txBody>
          <a:bodyPr wrap="square" rtlCol="0">
            <a:spAutoFit/>
          </a:bodyPr>
          <a:lstStyle/>
          <a:p>
            <a:r>
              <a:rPr lang="fr-FR" sz="1400" u="sng" dirty="0" err="1"/>
              <a:t>Any</a:t>
            </a:r>
            <a:r>
              <a:rPr lang="fr-FR" sz="1400" u="sng" dirty="0"/>
              <a:t> limitations or </a:t>
            </a:r>
            <a:r>
              <a:rPr lang="fr-FR" sz="1400" u="sng" dirty="0" err="1"/>
              <a:t>specific</a:t>
            </a:r>
            <a:r>
              <a:rPr lang="fr-FR" sz="1400" u="sng" dirty="0"/>
              <a:t> </a:t>
            </a:r>
            <a:r>
              <a:rPr lang="fr-FR" sz="1400" u="sng" dirty="0" err="1"/>
              <a:t>requirements</a:t>
            </a:r>
            <a:r>
              <a:rPr lang="en-US" sz="1400" u="sng" dirty="0">
                <a:solidFill>
                  <a:srgbClr val="202024"/>
                </a:solidFill>
              </a:rPr>
              <a:t>:</a:t>
            </a:r>
            <a:br>
              <a:rPr lang="en-US" sz="1400" u="sng" dirty="0">
                <a:solidFill>
                  <a:srgbClr val="202024"/>
                </a:solidFill>
              </a:rPr>
            </a:br>
            <a:r>
              <a:rPr lang="en-US" sz="1400" dirty="0">
                <a:solidFill>
                  <a:srgbClr val="202024"/>
                </a:solidFill>
              </a:rPr>
              <a:t>Fluent in English</a:t>
            </a:r>
            <a:endParaRPr lang="en-US" sz="1400" b="0" i="0" strike="noStrike" baseline="0" dirty="0">
              <a:solidFill>
                <a:srgbClr val="202024"/>
              </a:solidFill>
            </a:endParaRPr>
          </a:p>
        </p:txBody>
      </p:sp>
      <p:sp>
        <p:nvSpPr>
          <p:cNvPr id="20" name="ZoneTexte 19">
            <a:extLst>
              <a:ext uri="{FF2B5EF4-FFF2-40B4-BE49-F238E27FC236}">
                <a16:creationId xmlns:a16="http://schemas.microsoft.com/office/drawing/2014/main" id="{B4D7AEF1-C36C-D53E-09B0-00B7A0A1876C}"/>
              </a:ext>
            </a:extLst>
          </p:cNvPr>
          <p:cNvSpPr txBox="1"/>
          <p:nvPr/>
        </p:nvSpPr>
        <p:spPr>
          <a:xfrm>
            <a:off x="797485" y="4799095"/>
            <a:ext cx="2513326" cy="1046440"/>
          </a:xfrm>
          <a:prstGeom prst="rect">
            <a:avLst/>
          </a:prstGeom>
          <a:solidFill>
            <a:schemeClr val="accent5">
              <a:lumMod val="20000"/>
              <a:lumOff val="80000"/>
            </a:schemeClr>
          </a:solidFill>
        </p:spPr>
        <p:txBody>
          <a:bodyPr wrap="square" rtlCol="0">
            <a:spAutoFit/>
          </a:bodyPr>
          <a:lstStyle/>
          <a:p>
            <a:r>
              <a:rPr lang="fr-FR" sz="1400" u="sng" dirty="0" err="1"/>
              <a:t>Additional</a:t>
            </a:r>
            <a:r>
              <a:rPr lang="fr-FR" sz="1400" u="sng" dirty="0"/>
              <a:t> information</a:t>
            </a:r>
            <a:r>
              <a:rPr lang="fr-FR" sz="1400" dirty="0"/>
              <a:t>:</a:t>
            </a:r>
          </a:p>
          <a:p>
            <a:pPr marL="285750" indent="-285750">
              <a:buFont typeface="Arial" panose="020B0604020202020204" pitchFamily="34" charset="0"/>
              <a:buChar char="•"/>
            </a:pPr>
            <a:r>
              <a:rPr lang="fr-FR" sz="1200" dirty="0">
                <a:hlinkClick r:id="rId2"/>
              </a:rPr>
              <a:t>King’s </a:t>
            </a:r>
            <a:r>
              <a:rPr lang="fr-FR" sz="1200" dirty="0" err="1">
                <a:hlinkClick r:id="rId2"/>
              </a:rPr>
              <a:t>College</a:t>
            </a:r>
            <a:r>
              <a:rPr lang="fr-FR" sz="1200" dirty="0">
                <a:hlinkClick r:id="rId2"/>
              </a:rPr>
              <a:t> London</a:t>
            </a:r>
            <a:br>
              <a:rPr lang="fr-FR" sz="1200" dirty="0">
                <a:hlinkClick r:id="rId3"/>
              </a:rPr>
            </a:br>
            <a:r>
              <a:rPr lang="fr-FR" sz="1200" dirty="0">
                <a:hlinkClick r:id="rId3"/>
              </a:rPr>
              <a:t>Exchange programme</a:t>
            </a:r>
            <a:endParaRPr lang="fr-FR" sz="1200" dirty="0"/>
          </a:p>
          <a:p>
            <a:pPr marL="285750" indent="-285750">
              <a:buFont typeface="Arial" panose="020B0604020202020204" pitchFamily="34" charset="0"/>
              <a:buChar char="•"/>
            </a:pPr>
            <a:r>
              <a:rPr lang="fr-FR" sz="1200" dirty="0">
                <a:hlinkClick r:id="rId4"/>
              </a:rPr>
              <a:t>EPA guidelines for </a:t>
            </a:r>
            <a:r>
              <a:rPr lang="fr-FR" sz="1200" dirty="0" err="1">
                <a:hlinkClick r:id="rId4"/>
              </a:rPr>
              <a:t>applicants</a:t>
            </a:r>
            <a:endParaRPr lang="fr-FR" sz="1200" dirty="0"/>
          </a:p>
          <a:p>
            <a:pPr marL="285750" indent="-285750">
              <a:buFont typeface="Arial" panose="020B0604020202020204" pitchFamily="34" charset="0"/>
              <a:buChar char="•"/>
            </a:pPr>
            <a:r>
              <a:rPr lang="fr-FR" sz="1200" dirty="0">
                <a:hlinkClick r:id="rId5"/>
              </a:rPr>
              <a:t>Apply </a:t>
            </a:r>
            <a:r>
              <a:rPr lang="fr-FR" sz="1200" dirty="0" err="1">
                <a:hlinkClick r:id="rId5"/>
              </a:rPr>
              <a:t>here</a:t>
            </a:r>
            <a:endParaRPr lang="fr-FR" sz="1200" dirty="0"/>
          </a:p>
        </p:txBody>
      </p:sp>
      <p:cxnSp>
        <p:nvCxnSpPr>
          <p:cNvPr id="3" name="Connecteur droit 2">
            <a:extLst>
              <a:ext uri="{FF2B5EF4-FFF2-40B4-BE49-F238E27FC236}">
                <a16:creationId xmlns:a16="http://schemas.microsoft.com/office/drawing/2014/main" id="{AA6ECD7B-3885-85F1-709F-91496E4D4024}"/>
              </a:ext>
            </a:extLst>
          </p:cNvPr>
          <p:cNvCxnSpPr>
            <a:cxnSpLocks/>
          </p:cNvCxnSpPr>
          <p:nvPr/>
        </p:nvCxnSpPr>
        <p:spPr>
          <a:xfrm>
            <a:off x="5872682" y="253497"/>
            <a:ext cx="5942090" cy="0"/>
          </a:xfrm>
          <a:prstGeom prst="line">
            <a:avLst/>
          </a:prstGeom>
          <a:ln w="57150">
            <a:solidFill>
              <a:srgbClr val="005983"/>
            </a:solidFill>
          </a:ln>
        </p:spPr>
        <p:style>
          <a:lnRef idx="1">
            <a:schemeClr val="accent1"/>
          </a:lnRef>
          <a:fillRef idx="0">
            <a:schemeClr val="accent1"/>
          </a:fillRef>
          <a:effectRef idx="0">
            <a:schemeClr val="accent1"/>
          </a:effectRef>
          <a:fontRef idx="minor">
            <a:schemeClr val="tx1"/>
          </a:fontRef>
        </p:style>
      </p:cxnSp>
      <p:cxnSp>
        <p:nvCxnSpPr>
          <p:cNvPr id="22" name="Connecteur droit 21">
            <a:extLst>
              <a:ext uri="{FF2B5EF4-FFF2-40B4-BE49-F238E27FC236}">
                <a16:creationId xmlns:a16="http://schemas.microsoft.com/office/drawing/2014/main" id="{1D41EFB1-5D68-CAC7-BC93-5BC891911DBD}"/>
              </a:ext>
            </a:extLst>
          </p:cNvPr>
          <p:cNvCxnSpPr>
            <a:cxnSpLocks/>
          </p:cNvCxnSpPr>
          <p:nvPr/>
        </p:nvCxnSpPr>
        <p:spPr>
          <a:xfrm>
            <a:off x="300831" y="6516986"/>
            <a:ext cx="11379089" cy="0"/>
          </a:xfrm>
          <a:prstGeom prst="line">
            <a:avLst/>
          </a:prstGeom>
          <a:ln w="57150">
            <a:solidFill>
              <a:srgbClr val="005983"/>
            </a:solidFill>
          </a:ln>
        </p:spPr>
        <p:style>
          <a:lnRef idx="1">
            <a:schemeClr val="accent1"/>
          </a:lnRef>
          <a:fillRef idx="0">
            <a:schemeClr val="accent1"/>
          </a:fillRef>
          <a:effectRef idx="0">
            <a:schemeClr val="accent1"/>
          </a:effectRef>
          <a:fontRef idx="minor">
            <a:schemeClr val="tx1"/>
          </a:fontRef>
        </p:style>
      </p:cxnSp>
      <p:sp>
        <p:nvSpPr>
          <p:cNvPr id="2" name="ZoneTexte 1">
            <a:extLst>
              <a:ext uri="{FF2B5EF4-FFF2-40B4-BE49-F238E27FC236}">
                <a16:creationId xmlns:a16="http://schemas.microsoft.com/office/drawing/2014/main" id="{A4E2933A-FBBD-A991-8976-676ED77490A1}"/>
              </a:ext>
            </a:extLst>
          </p:cNvPr>
          <p:cNvSpPr txBox="1"/>
          <p:nvPr/>
        </p:nvSpPr>
        <p:spPr>
          <a:xfrm>
            <a:off x="8959919" y="4179003"/>
            <a:ext cx="2268000" cy="738664"/>
          </a:xfrm>
          <a:prstGeom prst="rect">
            <a:avLst/>
          </a:prstGeom>
          <a:solidFill>
            <a:schemeClr val="accent5">
              <a:lumMod val="20000"/>
              <a:lumOff val="80000"/>
            </a:schemeClr>
          </a:solidFill>
        </p:spPr>
        <p:txBody>
          <a:bodyPr wrap="square" rtlCol="0">
            <a:spAutoFit/>
          </a:bodyPr>
          <a:lstStyle/>
          <a:p>
            <a:r>
              <a:rPr lang="fr-FR" sz="1400" u="sng" dirty="0" err="1"/>
              <a:t>Meals</a:t>
            </a:r>
            <a:r>
              <a:rPr lang="fr-FR" sz="1400" dirty="0"/>
              <a:t>:</a:t>
            </a:r>
          </a:p>
          <a:p>
            <a:r>
              <a:rPr lang="en-US" sz="1400" dirty="0"/>
              <a:t>Available on site with no reduced rate.</a:t>
            </a:r>
          </a:p>
        </p:txBody>
      </p:sp>
      <p:pic>
        <p:nvPicPr>
          <p:cNvPr id="4" name="Image 3">
            <a:hlinkClick r:id="rId5"/>
            <a:extLst>
              <a:ext uri="{FF2B5EF4-FFF2-40B4-BE49-F238E27FC236}">
                <a16:creationId xmlns:a16="http://schemas.microsoft.com/office/drawing/2014/main" id="{89D05EA0-7D41-FCA1-AD05-44BCC9842F98}"/>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1" y="-6647"/>
            <a:ext cx="5743573" cy="2185360"/>
          </a:xfrm>
          <a:prstGeom prst="rect">
            <a:avLst/>
          </a:prstGeom>
        </p:spPr>
      </p:pic>
    </p:spTree>
    <p:extLst>
      <p:ext uri="{BB962C8B-B14F-4D97-AF65-F5344CB8AC3E}">
        <p14:creationId xmlns:p14="http://schemas.microsoft.com/office/powerpoint/2010/main" val="206483379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459</TotalTime>
  <Words>171</Words>
  <Application>Microsoft Office PowerPoint</Application>
  <PresentationFormat>Widescreen</PresentationFormat>
  <Paragraphs>22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Thème 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Coline GODARD</dc:creator>
  <cp:lastModifiedBy>Andrea MICHELINI</cp:lastModifiedBy>
  <cp:revision>30</cp:revision>
  <dcterms:created xsi:type="dcterms:W3CDTF">2022-08-05T14:41:53Z</dcterms:created>
  <dcterms:modified xsi:type="dcterms:W3CDTF">2025-09-11T09:25:45Z</dcterms:modified>
</cp:coreProperties>
</file>