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3"/>
    <a:srgbClr val="FFD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760" y="1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F5A16A-E01D-1142-9FDC-F34C4EFFAE8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6EA8ABB-BFAA-C99D-4738-66942D5F7C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96ACE00-5D0A-84FF-AA2C-67E9B2F015BD}"/>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0E7DD980-1F3E-07F3-1B80-6054A92777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4E8741-CEA2-FE12-F6DD-A9BCEE8E504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0744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6430F3-FC5D-9179-B45E-ABCF2E4DDF1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B9A3E13-E170-8870-B0BE-F5DF81FE357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40E6E3-8A36-241D-1483-9DAA2DFEB89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3433473-9D19-8477-E585-B0E3BB5DF8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C7F64E-ECB9-3946-0D03-1C643301D033}"/>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7029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51EDAC5-A677-2488-6CC8-73F3BEBCE46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74892C-A5D9-A21B-7395-A1FF89E1A1A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37B591-52A8-2171-D8E8-375D056F5E7B}"/>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D9FBB0DF-FB34-A188-83FA-BE8484C5B4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DAAA23F-B2F4-133C-F48E-2EC2509A307D}"/>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7874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751CC4-DED4-AA03-D27B-165A60355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D232F45-3526-94B7-8EA1-F4D43816B09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4ABD7D-12D0-33F0-730F-38B932512DA6}"/>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FB013A8A-B21F-DF5E-AFF8-30FE2EF199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530F945-7592-27A0-9C99-521C56E4EFFB}"/>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35268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A72D5-BDC8-7A4D-AA6C-48AAD706C30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457E22D-4D46-31EC-FBD2-A330E220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294CE2D-FBC0-829F-7D7D-7C470CDE449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9896303-36C4-CC08-4F55-7EF58496AF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4C046A-82D9-1A11-FE72-0E12CDA9A0E1}"/>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9940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C78CD2-EBF7-5A96-059D-DC2289F6AAA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82DD53D-EF22-8DA4-C297-CD3DFCFD73C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A2C5449-A80A-0A83-F4BC-3AAA0D1D0B1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3A17AC9-0052-7FFD-1915-438CFB2D6E2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3392BE7-AC44-8AF9-4B78-84B5575AC5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B79538-340F-8306-F839-0CB33493016C}"/>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97940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704348-F9C4-ECDE-AB58-221EE2291C4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5D75B9-877D-51C6-F9F7-72E8C6E13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AF75182-C02F-67B4-C93F-1FF2B3D77A4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8FC3293-F155-6A53-DA23-671826119B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EDE92E8-B3D7-44D7-8A31-E0E236CE46D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44C3843-6571-A496-BC24-28CB7D125FC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8" name="Espace réservé du pied de page 7">
            <a:extLst>
              <a:ext uri="{FF2B5EF4-FFF2-40B4-BE49-F238E27FC236}">
                <a16:creationId xmlns:a16="http://schemas.microsoft.com/office/drawing/2014/main" id="{470DD8AD-00B9-05A0-F2FB-CD68FFE9AA9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F757C91-5C7D-3691-E452-A5FE3D52AD7F}"/>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8897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26F22-748E-FCBC-2B00-A2FDFDE4A06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5BDCBA-426E-CB3E-F205-17D7BB79EBD1}"/>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4" name="Espace réservé du pied de page 3">
            <a:extLst>
              <a:ext uri="{FF2B5EF4-FFF2-40B4-BE49-F238E27FC236}">
                <a16:creationId xmlns:a16="http://schemas.microsoft.com/office/drawing/2014/main" id="{CC40D995-54A2-A7CA-0072-E69E060F4DC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9E8187-917B-8BF7-7149-1B94F580220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69411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C10B7A4-AFCC-CAA4-4210-1FCBDA19763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3" name="Espace réservé du pied de page 2">
            <a:extLst>
              <a:ext uri="{FF2B5EF4-FFF2-40B4-BE49-F238E27FC236}">
                <a16:creationId xmlns:a16="http://schemas.microsoft.com/office/drawing/2014/main" id="{A75712E7-0983-179E-D0D4-74A93A9616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9028D6B-C082-0782-4B94-E038DC35B81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228723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A26E49-4490-53DD-92E6-66CE7C4C281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EF94C0F-DD9B-FDCB-EED8-83E0802EEE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7FE634F-28E8-5D5F-F50E-E16BB24CD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831060-C79C-502F-E246-11CD020BB38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15C6C9CB-C959-66AF-AFE6-E8892A7937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0315FE5-C379-5D14-BB43-3E43126E0B6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92794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0D2FA3-37BD-5B82-F7DD-039F6A01A37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2375D70-7124-0CD3-7A86-A4BE9A560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BAA1D6F-C87E-957F-6431-341FBCB27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9ACACD-3D8C-CF18-A609-0F35F8412D92}"/>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C2794BB-102B-F498-3C18-CB17798B2E6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F67DBB-428F-7CF4-588A-A7BDC7E6C676}"/>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54935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3C29CD9-37F8-316F-E5CB-409574F35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82B0685-71DB-68C7-5606-715EE31344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1B1722-BB82-52A2-6A8C-E0938DF058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9311E1C1-5D94-73A3-23B5-042C6BBD7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930A9C5-7E9E-6A66-5A31-71FEFE7D9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61D12-DCA4-465E-BC24-DD98AF5917D8}" type="slidenum">
              <a:rPr lang="fr-FR" smtClean="0"/>
              <a:t>‹#›</a:t>
            </a:fld>
            <a:endParaRPr lang="fr-FR"/>
          </a:p>
        </p:txBody>
      </p:sp>
    </p:spTree>
    <p:extLst>
      <p:ext uri="{BB962C8B-B14F-4D97-AF65-F5344CB8AC3E}">
        <p14:creationId xmlns:p14="http://schemas.microsoft.com/office/powerpoint/2010/main" val="308071255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europsy.net/gaining-experience-programme/" TargetMode="External"/><Relationship Id="rId1" Type="http://schemas.openxmlformats.org/officeDocument/2006/relationships/slideLayout" Target="../slideLayouts/slideLayout1.xml"/><Relationship Id="rId5" Type="http://schemas.openxmlformats.org/officeDocument/2006/relationships/hyperlink" Target="https://www.europsy.net/app/uploads/EPA-GEP_Eligibility-and-placement-organisation.pdf" TargetMode="External"/><Relationship Id="rId4" Type="http://schemas.openxmlformats.org/officeDocument/2006/relationships/hyperlink" Target="https://www.irccs-sangerardo.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Image 4">
            <a:hlinkClick r:id="rId2"/>
            <a:extLst>
              <a:ext uri="{FF2B5EF4-FFF2-40B4-BE49-F238E27FC236}">
                <a16:creationId xmlns:a16="http://schemas.microsoft.com/office/drawing/2014/main" id="{81B1E284-B781-AD0E-46C6-4ECB023F4A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47"/>
            <a:ext cx="5743576" cy="2185360"/>
          </a:xfrm>
          <a:prstGeom prst="rect">
            <a:avLst/>
          </a:prstGeom>
        </p:spPr>
      </p:pic>
      <p:sp>
        <p:nvSpPr>
          <p:cNvPr id="8" name="ZoneTexte 7">
            <a:extLst>
              <a:ext uri="{FF2B5EF4-FFF2-40B4-BE49-F238E27FC236}">
                <a16:creationId xmlns:a16="http://schemas.microsoft.com/office/drawing/2014/main" id="{4C9181BD-38E1-B035-CFD4-03B3A3DC0AC2}"/>
              </a:ext>
            </a:extLst>
          </p:cNvPr>
          <p:cNvSpPr txBox="1"/>
          <p:nvPr/>
        </p:nvSpPr>
        <p:spPr>
          <a:xfrm>
            <a:off x="5872682" y="633377"/>
            <a:ext cx="5807238" cy="1200329"/>
          </a:xfrm>
          <a:prstGeom prst="rect">
            <a:avLst/>
          </a:prstGeom>
          <a:solidFill>
            <a:srgbClr val="FFDE17"/>
          </a:solidFill>
          <a:ln>
            <a:noFill/>
          </a:ln>
          <a:effectLst>
            <a:softEdge rad="0"/>
          </a:effectLst>
        </p:spPr>
        <p:txBody>
          <a:bodyPr wrap="square" rtlCol="0">
            <a:spAutoFit/>
          </a:bodyPr>
          <a:lstStyle/>
          <a:p>
            <a:pPr algn="ctr"/>
            <a:r>
              <a:rPr lang="en-US" dirty="0">
                <a:latin typeface="+mj-lt"/>
              </a:rPr>
              <a:t>Scientific Institute for Research, </a:t>
            </a:r>
            <a:br>
              <a:rPr lang="en-US" dirty="0">
                <a:latin typeface="+mj-lt"/>
              </a:rPr>
            </a:br>
            <a:r>
              <a:rPr lang="en-US" dirty="0">
                <a:latin typeface="+mj-lt"/>
              </a:rPr>
              <a:t>Hospitalization and Healthcare,</a:t>
            </a:r>
            <a:br>
              <a:rPr lang="en-US" dirty="0">
                <a:latin typeface="+mj-lt"/>
              </a:rPr>
            </a:br>
            <a:r>
              <a:rPr lang="en-US" dirty="0">
                <a:latin typeface="+mj-lt"/>
              </a:rPr>
              <a:t> Fondazione (IRCCS) San Gerardo </a:t>
            </a:r>
            <a:r>
              <a:rPr lang="en-US" dirty="0" err="1">
                <a:latin typeface="+mj-lt"/>
              </a:rPr>
              <a:t>dei</a:t>
            </a:r>
            <a:r>
              <a:rPr lang="en-US" dirty="0">
                <a:latin typeface="+mj-lt"/>
              </a:rPr>
              <a:t> </a:t>
            </a:r>
            <a:r>
              <a:rPr lang="en-US" dirty="0" err="1">
                <a:latin typeface="+mj-lt"/>
              </a:rPr>
              <a:t>Titori</a:t>
            </a:r>
            <a:r>
              <a:rPr lang="en-US" dirty="0">
                <a:latin typeface="+mj-lt"/>
              </a:rPr>
              <a:t> </a:t>
            </a:r>
            <a:br>
              <a:rPr lang="en-US" dirty="0">
                <a:latin typeface="+mj-lt"/>
              </a:rPr>
            </a:br>
            <a:r>
              <a:rPr lang="en-US" b="1" dirty="0">
                <a:latin typeface="+mj-lt"/>
              </a:rPr>
              <a:t>Monza, ITALY</a:t>
            </a:r>
            <a:endParaRPr lang="fr-FR" b="1" dirty="0">
              <a:latin typeface="+mj-lt"/>
            </a:endParaRPr>
          </a:p>
        </p:txBody>
      </p:sp>
      <p:sp>
        <p:nvSpPr>
          <p:cNvPr id="9" name="ZoneTexte 8">
            <a:extLst>
              <a:ext uri="{FF2B5EF4-FFF2-40B4-BE49-F238E27FC236}">
                <a16:creationId xmlns:a16="http://schemas.microsoft.com/office/drawing/2014/main" id="{02BC2CBC-73B1-230E-B078-2EFABAEEB07F}"/>
              </a:ext>
            </a:extLst>
          </p:cNvPr>
          <p:cNvSpPr txBox="1"/>
          <p:nvPr/>
        </p:nvSpPr>
        <p:spPr>
          <a:xfrm>
            <a:off x="512956" y="2597176"/>
            <a:ext cx="2749180" cy="523220"/>
          </a:xfrm>
          <a:prstGeom prst="rect">
            <a:avLst/>
          </a:prstGeom>
          <a:solidFill>
            <a:schemeClr val="accent5">
              <a:lumMod val="20000"/>
              <a:lumOff val="80000"/>
            </a:schemeClr>
          </a:solidFill>
        </p:spPr>
        <p:txBody>
          <a:bodyPr wrap="square" rtlCol="0">
            <a:spAutoFit/>
          </a:bodyPr>
          <a:lstStyle/>
          <a:p>
            <a:r>
              <a:rPr lang="fr-FR" sz="1400" u="sng" dirty="0"/>
              <a:t>Type of placement</a:t>
            </a:r>
            <a:r>
              <a:rPr lang="fr-FR" sz="1400" dirty="0"/>
              <a:t>:</a:t>
            </a:r>
          </a:p>
          <a:p>
            <a:r>
              <a:rPr lang="fr-FR" sz="1400" dirty="0"/>
              <a:t>Clinical, </a:t>
            </a:r>
            <a:r>
              <a:rPr lang="fr-FR" sz="1400" dirty="0" err="1"/>
              <a:t>Research</a:t>
            </a:r>
            <a:endParaRPr lang="fr-FR" sz="1400" dirty="0"/>
          </a:p>
        </p:txBody>
      </p:sp>
      <p:sp>
        <p:nvSpPr>
          <p:cNvPr id="10" name="ZoneTexte 9">
            <a:extLst>
              <a:ext uri="{FF2B5EF4-FFF2-40B4-BE49-F238E27FC236}">
                <a16:creationId xmlns:a16="http://schemas.microsoft.com/office/drawing/2014/main" id="{7DE73F09-E674-6DCE-6AA1-C44467152040}"/>
              </a:ext>
            </a:extLst>
          </p:cNvPr>
          <p:cNvSpPr txBox="1"/>
          <p:nvPr/>
        </p:nvSpPr>
        <p:spPr>
          <a:xfrm>
            <a:off x="512956" y="3448104"/>
            <a:ext cx="2749180" cy="738664"/>
          </a:xfrm>
          <a:prstGeom prst="rect">
            <a:avLst/>
          </a:prstGeom>
          <a:solidFill>
            <a:schemeClr val="accent5">
              <a:lumMod val="20000"/>
              <a:lumOff val="80000"/>
            </a:schemeClr>
          </a:solidFill>
        </p:spPr>
        <p:txBody>
          <a:bodyPr wrap="square" rtlCol="0">
            <a:spAutoFit/>
          </a:bodyPr>
          <a:lstStyle/>
          <a:p>
            <a:r>
              <a:rPr lang="fr-FR" sz="1400" u="sng" dirty="0"/>
              <a:t>Duration</a:t>
            </a:r>
            <a:r>
              <a:rPr lang="fr-FR" sz="1400" dirty="0"/>
              <a:t>:</a:t>
            </a:r>
          </a:p>
          <a:p>
            <a:r>
              <a:rPr lang="en-US" sz="1400" dirty="0"/>
              <a:t>2 to 8 weeks depending on candidate availability</a:t>
            </a:r>
            <a:endParaRPr lang="fr-FR" sz="1400" dirty="0"/>
          </a:p>
        </p:txBody>
      </p:sp>
      <p:sp>
        <p:nvSpPr>
          <p:cNvPr id="11" name="ZoneTexte 10">
            <a:extLst>
              <a:ext uri="{FF2B5EF4-FFF2-40B4-BE49-F238E27FC236}">
                <a16:creationId xmlns:a16="http://schemas.microsoft.com/office/drawing/2014/main" id="{1207A211-7E12-0346-3804-B9193C7970F3}"/>
              </a:ext>
            </a:extLst>
          </p:cNvPr>
          <p:cNvSpPr txBox="1"/>
          <p:nvPr/>
        </p:nvSpPr>
        <p:spPr>
          <a:xfrm>
            <a:off x="3449174" y="2630631"/>
            <a:ext cx="5284839" cy="2677656"/>
          </a:xfrm>
          <a:prstGeom prst="rect">
            <a:avLst/>
          </a:prstGeom>
          <a:solidFill>
            <a:schemeClr val="accent5">
              <a:lumMod val="20000"/>
              <a:lumOff val="80000"/>
            </a:schemeClr>
          </a:solidFill>
        </p:spPr>
        <p:txBody>
          <a:bodyPr wrap="square" rtlCol="0">
            <a:spAutoFit/>
          </a:bodyPr>
          <a:lstStyle/>
          <a:p>
            <a:r>
              <a:rPr lang="fr-FR" sz="1400" u="sng" dirty="0"/>
              <a:t>Placement description:</a:t>
            </a:r>
            <a:endParaRPr lang="fr-FR" sz="1400" b="0" i="0" u="none" strike="noStrike" baseline="0" dirty="0"/>
          </a:p>
          <a:p>
            <a:r>
              <a:rPr lang="en-US" sz="1400" dirty="0">
                <a:solidFill>
                  <a:srgbClr val="000000"/>
                </a:solidFill>
              </a:rPr>
              <a:t>We offer a well-rounded program that combines clinical experience with active research involvement. Clinically, participants will engage in multidisciplinary care across diverse settings, including outpatient clinics, inpatient units, and specialized programs focused on mood, anxiety, and psychotic disorders. On the research side, the program provides access to ongoing projects in the fields of biological and digital psychiatry. Participants will have the opportunity to contribute to data collection and analysis. They will also be encouraged to take part in weekly clinical case discussions. Depending on the timing of the exchange, participation in national or international conferences organized by the department may also be possible</a:t>
            </a:r>
            <a:endParaRPr lang="fr-FR" sz="1400" b="0" i="0" u="none" strike="noStrike" baseline="0" dirty="0">
              <a:solidFill>
                <a:srgbClr val="000000"/>
              </a:solidFill>
            </a:endParaRPr>
          </a:p>
        </p:txBody>
      </p:sp>
      <p:sp>
        <p:nvSpPr>
          <p:cNvPr id="12" name="ZoneTexte 11">
            <a:extLst>
              <a:ext uri="{FF2B5EF4-FFF2-40B4-BE49-F238E27FC236}">
                <a16:creationId xmlns:a16="http://schemas.microsoft.com/office/drawing/2014/main" id="{3922A569-2B92-07BA-1F86-E7BC3FDCFE25}"/>
              </a:ext>
            </a:extLst>
          </p:cNvPr>
          <p:cNvSpPr txBox="1"/>
          <p:nvPr/>
        </p:nvSpPr>
        <p:spPr>
          <a:xfrm>
            <a:off x="8946710" y="3417278"/>
            <a:ext cx="2231746" cy="738664"/>
          </a:xfrm>
          <a:prstGeom prst="rect">
            <a:avLst/>
          </a:prstGeom>
          <a:solidFill>
            <a:schemeClr val="accent5">
              <a:lumMod val="20000"/>
              <a:lumOff val="80000"/>
            </a:schemeClr>
          </a:solidFill>
        </p:spPr>
        <p:txBody>
          <a:bodyPr wrap="square" rtlCol="0">
            <a:spAutoFit/>
          </a:bodyPr>
          <a:lstStyle/>
          <a:p>
            <a:r>
              <a:rPr lang="fr-FR" sz="1400" u="sng" dirty="0"/>
              <a:t>Accommodation</a:t>
            </a:r>
            <a:r>
              <a:rPr lang="fr-FR" sz="1400" dirty="0"/>
              <a:t>: </a:t>
            </a:r>
            <a:br>
              <a:rPr lang="fr-FR" sz="1400" dirty="0"/>
            </a:br>
            <a:r>
              <a:rPr lang="en-US" sz="1400" dirty="0"/>
              <a:t>Accommodation available at reduced rates.</a:t>
            </a:r>
            <a:endParaRPr lang="fr-FR" sz="1400" dirty="0"/>
          </a:p>
        </p:txBody>
      </p:sp>
      <p:sp>
        <p:nvSpPr>
          <p:cNvPr id="13" name="ZoneTexte 12">
            <a:extLst>
              <a:ext uri="{FF2B5EF4-FFF2-40B4-BE49-F238E27FC236}">
                <a16:creationId xmlns:a16="http://schemas.microsoft.com/office/drawing/2014/main" id="{66256D7E-E680-7005-EE52-A732E293B1B1}"/>
              </a:ext>
            </a:extLst>
          </p:cNvPr>
          <p:cNvSpPr txBox="1"/>
          <p:nvPr/>
        </p:nvSpPr>
        <p:spPr>
          <a:xfrm>
            <a:off x="8952405" y="4703817"/>
            <a:ext cx="2220356" cy="523220"/>
          </a:xfrm>
          <a:prstGeom prst="rect">
            <a:avLst/>
          </a:prstGeom>
          <a:solidFill>
            <a:schemeClr val="accent5">
              <a:lumMod val="20000"/>
              <a:lumOff val="80000"/>
            </a:schemeClr>
          </a:solidFill>
        </p:spPr>
        <p:txBody>
          <a:bodyPr wrap="square" rtlCol="0">
            <a:spAutoFit/>
          </a:bodyPr>
          <a:lstStyle/>
          <a:p>
            <a:r>
              <a:rPr lang="fr-FR" sz="1400" u="sng" dirty="0"/>
              <a:t>Financial Support</a:t>
            </a:r>
            <a:r>
              <a:rPr lang="fr-FR" sz="1400" dirty="0"/>
              <a:t>:</a:t>
            </a:r>
          </a:p>
          <a:p>
            <a:r>
              <a:rPr lang="fr-FR" sz="1400" dirty="0"/>
              <a:t>Not </a:t>
            </a:r>
            <a:r>
              <a:rPr lang="fr-FR" sz="1400" dirty="0" err="1"/>
              <a:t>available</a:t>
            </a:r>
            <a:endParaRPr lang="fr-FR" sz="1400" dirty="0"/>
          </a:p>
        </p:txBody>
      </p:sp>
      <p:sp>
        <p:nvSpPr>
          <p:cNvPr id="15" name="ZoneTexte 14">
            <a:extLst>
              <a:ext uri="{FF2B5EF4-FFF2-40B4-BE49-F238E27FC236}">
                <a16:creationId xmlns:a16="http://schemas.microsoft.com/office/drawing/2014/main" id="{98338F0A-92AA-E2D4-C530-4920C6C335DC}"/>
              </a:ext>
            </a:extLst>
          </p:cNvPr>
          <p:cNvSpPr txBox="1"/>
          <p:nvPr/>
        </p:nvSpPr>
        <p:spPr>
          <a:xfrm>
            <a:off x="512957" y="4977472"/>
            <a:ext cx="2749180" cy="738664"/>
          </a:xfrm>
          <a:prstGeom prst="rect">
            <a:avLst/>
          </a:prstGeom>
          <a:solidFill>
            <a:schemeClr val="accent5">
              <a:lumMod val="20000"/>
              <a:lumOff val="80000"/>
            </a:schemeClr>
          </a:solidFill>
        </p:spPr>
        <p:txBody>
          <a:bodyPr wrap="square" rtlCol="0">
            <a:spAutoFit/>
          </a:bodyPr>
          <a:lstStyle/>
          <a:p>
            <a:r>
              <a:rPr lang="fr-FR" sz="1400" u="sng" dirty="0"/>
              <a:t>Contact </a:t>
            </a:r>
            <a:r>
              <a:rPr lang="fr-FR" sz="1400" u="sng" dirty="0" err="1"/>
              <a:t>person</a:t>
            </a:r>
            <a:r>
              <a:rPr lang="fr-FR" sz="1400" dirty="0"/>
              <a:t>: </a:t>
            </a:r>
          </a:p>
          <a:p>
            <a:r>
              <a:rPr lang="it-IT" sz="1400" b="0" i="0" u="none" strike="noStrike" baseline="0" dirty="0">
                <a:solidFill>
                  <a:srgbClr val="202124"/>
                </a:solidFill>
              </a:rPr>
              <a:t>Dr. Ilaria Riboldi, MD, PhD, postdoctoral researcher</a:t>
            </a:r>
            <a:endParaRPr lang="fr-FR" sz="1400" dirty="0"/>
          </a:p>
        </p:txBody>
      </p:sp>
      <p:sp>
        <p:nvSpPr>
          <p:cNvPr id="16" name="ZoneTexte 15">
            <a:extLst>
              <a:ext uri="{FF2B5EF4-FFF2-40B4-BE49-F238E27FC236}">
                <a16:creationId xmlns:a16="http://schemas.microsoft.com/office/drawing/2014/main" id="{897DBAB1-6E2E-4CAA-2CD1-98A29379CF23}"/>
              </a:ext>
            </a:extLst>
          </p:cNvPr>
          <p:cNvSpPr txBox="1"/>
          <p:nvPr/>
        </p:nvSpPr>
        <p:spPr>
          <a:xfrm>
            <a:off x="512956" y="4287881"/>
            <a:ext cx="2749179" cy="523220"/>
          </a:xfrm>
          <a:prstGeom prst="rect">
            <a:avLst/>
          </a:prstGeom>
          <a:solidFill>
            <a:schemeClr val="accent5">
              <a:lumMod val="20000"/>
              <a:lumOff val="80000"/>
            </a:schemeClr>
          </a:solidFill>
        </p:spPr>
        <p:txBody>
          <a:bodyPr wrap="square" rtlCol="0">
            <a:spAutoFit/>
          </a:bodyPr>
          <a:lstStyle/>
          <a:p>
            <a:r>
              <a:rPr lang="fr-FR" sz="1400" u="sng" dirty="0"/>
              <a:t>Head of Institution</a:t>
            </a:r>
            <a:r>
              <a:rPr lang="fr-FR" sz="1400" dirty="0"/>
              <a:t>: </a:t>
            </a:r>
          </a:p>
          <a:p>
            <a:r>
              <a:rPr lang="fr-FR" sz="1400" b="0" i="0" u="none" strike="noStrike" baseline="0" dirty="0">
                <a:solidFill>
                  <a:srgbClr val="202124"/>
                </a:solidFill>
              </a:rPr>
              <a:t>Professor Giuseppe </a:t>
            </a:r>
            <a:r>
              <a:rPr lang="fr-FR" sz="1400" b="0" i="0" u="none" strike="noStrike" baseline="0" dirty="0" err="1">
                <a:solidFill>
                  <a:srgbClr val="202124"/>
                </a:solidFill>
              </a:rPr>
              <a:t>Carrà</a:t>
            </a:r>
            <a:endParaRPr lang="fr-FR" sz="1400" dirty="0"/>
          </a:p>
        </p:txBody>
      </p:sp>
      <p:sp>
        <p:nvSpPr>
          <p:cNvPr id="17" name="ZoneTexte 16">
            <a:extLst>
              <a:ext uri="{FF2B5EF4-FFF2-40B4-BE49-F238E27FC236}">
                <a16:creationId xmlns:a16="http://schemas.microsoft.com/office/drawing/2014/main" id="{FBA413AC-679E-1F16-D0C3-78D84181FA1A}"/>
              </a:ext>
            </a:extLst>
          </p:cNvPr>
          <p:cNvSpPr txBox="1"/>
          <p:nvPr/>
        </p:nvSpPr>
        <p:spPr>
          <a:xfrm>
            <a:off x="8941254" y="5289701"/>
            <a:ext cx="2220356" cy="738664"/>
          </a:xfrm>
          <a:prstGeom prst="rect">
            <a:avLst/>
          </a:prstGeom>
          <a:solidFill>
            <a:schemeClr val="accent5">
              <a:lumMod val="20000"/>
              <a:lumOff val="80000"/>
            </a:schemeClr>
          </a:solidFill>
        </p:spPr>
        <p:txBody>
          <a:bodyPr wrap="square" rtlCol="0">
            <a:spAutoFit/>
          </a:bodyPr>
          <a:lstStyle/>
          <a:p>
            <a:r>
              <a:rPr lang="fr-FR" sz="1400" u="sng" dirty="0" err="1"/>
              <a:t>Any</a:t>
            </a:r>
            <a:r>
              <a:rPr lang="fr-FR" sz="1400" u="sng" dirty="0"/>
              <a:t> limitations or </a:t>
            </a:r>
            <a:r>
              <a:rPr lang="fr-FR" sz="1400" u="sng" dirty="0" err="1"/>
              <a:t>specific</a:t>
            </a:r>
            <a:r>
              <a:rPr lang="fr-FR" sz="1400" u="sng" dirty="0"/>
              <a:t> </a:t>
            </a:r>
            <a:r>
              <a:rPr lang="fr-FR" sz="1400" u="sng" dirty="0" err="1"/>
              <a:t>requirements</a:t>
            </a:r>
            <a:r>
              <a:rPr lang="fr-FR" sz="1400" dirty="0"/>
              <a:t>:</a:t>
            </a:r>
            <a:endParaRPr lang="fr-FR" sz="1800" b="0" i="0" u="none" strike="noStrike" baseline="0" dirty="0">
              <a:latin typeface="Roboto" panose="02000000000000000000" pitchFamily="2" charset="0"/>
            </a:endParaRPr>
          </a:p>
          <a:p>
            <a:r>
              <a:rPr lang="en-US" sz="1400" b="0" i="0" u="none" strike="noStrike" baseline="0" dirty="0">
                <a:solidFill>
                  <a:srgbClr val="202024"/>
                </a:solidFill>
              </a:rPr>
              <a:t>Not applicable</a:t>
            </a:r>
          </a:p>
        </p:txBody>
      </p:sp>
      <p:sp>
        <p:nvSpPr>
          <p:cNvPr id="20" name="ZoneTexte 19">
            <a:extLst>
              <a:ext uri="{FF2B5EF4-FFF2-40B4-BE49-F238E27FC236}">
                <a16:creationId xmlns:a16="http://schemas.microsoft.com/office/drawing/2014/main" id="{B4D7AEF1-C36C-D53E-09B0-00B7A0A1876C}"/>
              </a:ext>
            </a:extLst>
          </p:cNvPr>
          <p:cNvSpPr txBox="1"/>
          <p:nvPr/>
        </p:nvSpPr>
        <p:spPr>
          <a:xfrm>
            <a:off x="8921052" y="2464528"/>
            <a:ext cx="2231746" cy="1046440"/>
          </a:xfrm>
          <a:prstGeom prst="rect">
            <a:avLst/>
          </a:prstGeom>
          <a:solidFill>
            <a:schemeClr val="accent5">
              <a:lumMod val="20000"/>
              <a:lumOff val="80000"/>
            </a:schemeClr>
          </a:solidFill>
        </p:spPr>
        <p:txBody>
          <a:bodyPr wrap="square" rtlCol="0">
            <a:spAutoFit/>
          </a:bodyPr>
          <a:lstStyle/>
          <a:p>
            <a:r>
              <a:rPr lang="fr-FR" sz="1400" u="sng" dirty="0" err="1"/>
              <a:t>Additional</a:t>
            </a:r>
            <a:r>
              <a:rPr lang="fr-FR" sz="1400" u="sng" dirty="0"/>
              <a:t> information</a:t>
            </a:r>
            <a:r>
              <a:rPr lang="fr-FR" sz="1400" dirty="0"/>
              <a:t>:</a:t>
            </a:r>
          </a:p>
          <a:p>
            <a:pPr marL="285750" indent="-285750">
              <a:buFont typeface="Arial" panose="020B0604020202020204" pitchFamily="34" charset="0"/>
              <a:buChar char="•"/>
            </a:pPr>
            <a:r>
              <a:rPr lang="fr-FR" sz="1200" dirty="0">
                <a:hlinkClick r:id="rId4"/>
              </a:rPr>
              <a:t>IRCCS</a:t>
            </a:r>
            <a:endParaRPr lang="fr-FR" sz="1200" dirty="0"/>
          </a:p>
          <a:p>
            <a:pPr marL="285750" indent="-285750">
              <a:buFont typeface="Arial" panose="020B0604020202020204" pitchFamily="34" charset="0"/>
              <a:buChar char="•"/>
            </a:pPr>
            <a:r>
              <a:rPr lang="fr-FR" sz="1200" dirty="0">
                <a:hlinkClick r:id="rId5"/>
              </a:rPr>
              <a:t>EPA guidelines for </a:t>
            </a:r>
            <a:r>
              <a:rPr lang="fr-FR" sz="1200" dirty="0" err="1">
                <a:hlinkClick r:id="rId5"/>
              </a:rPr>
              <a:t>applicants</a:t>
            </a:r>
            <a:endParaRPr lang="fr-FR" sz="1200" dirty="0"/>
          </a:p>
          <a:p>
            <a:pPr marL="285750" indent="-285750">
              <a:buFont typeface="Arial" panose="020B0604020202020204" pitchFamily="34" charset="0"/>
              <a:buChar char="•"/>
            </a:pPr>
            <a:r>
              <a:rPr lang="fr-FR" sz="1200" dirty="0">
                <a:hlinkClick r:id="rId2"/>
              </a:rPr>
              <a:t>Apply </a:t>
            </a:r>
            <a:r>
              <a:rPr lang="fr-FR" sz="1200" dirty="0" err="1">
                <a:hlinkClick r:id="rId2"/>
              </a:rPr>
              <a:t>here</a:t>
            </a:r>
            <a:endParaRPr lang="fr-FR" sz="1200" dirty="0"/>
          </a:p>
        </p:txBody>
      </p:sp>
      <p:cxnSp>
        <p:nvCxnSpPr>
          <p:cNvPr id="3" name="Connecteur droit 2">
            <a:extLst>
              <a:ext uri="{FF2B5EF4-FFF2-40B4-BE49-F238E27FC236}">
                <a16:creationId xmlns:a16="http://schemas.microsoft.com/office/drawing/2014/main" id="{AA6ECD7B-3885-85F1-709F-91496E4D4024}"/>
              </a:ext>
            </a:extLst>
          </p:cNvPr>
          <p:cNvCxnSpPr>
            <a:cxnSpLocks/>
          </p:cNvCxnSpPr>
          <p:nvPr/>
        </p:nvCxnSpPr>
        <p:spPr>
          <a:xfrm>
            <a:off x="5872682" y="253497"/>
            <a:ext cx="5942090"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1D41EFB1-5D68-CAC7-BC93-5BC891911DBD}"/>
              </a:ext>
            </a:extLst>
          </p:cNvPr>
          <p:cNvCxnSpPr>
            <a:cxnSpLocks/>
          </p:cNvCxnSpPr>
          <p:nvPr/>
        </p:nvCxnSpPr>
        <p:spPr>
          <a:xfrm>
            <a:off x="300831" y="6516986"/>
            <a:ext cx="11379089"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E2AF3961-20AA-349D-59EC-B2D6ABC0629A}"/>
              </a:ext>
            </a:extLst>
          </p:cNvPr>
          <p:cNvSpPr txBox="1"/>
          <p:nvPr/>
        </p:nvSpPr>
        <p:spPr>
          <a:xfrm>
            <a:off x="8939639" y="4127475"/>
            <a:ext cx="2231746" cy="523220"/>
          </a:xfrm>
          <a:prstGeom prst="rect">
            <a:avLst/>
          </a:prstGeom>
          <a:solidFill>
            <a:schemeClr val="accent5">
              <a:lumMod val="20000"/>
              <a:lumOff val="80000"/>
            </a:schemeClr>
          </a:solidFill>
        </p:spPr>
        <p:txBody>
          <a:bodyPr wrap="square" rtlCol="0">
            <a:spAutoFit/>
          </a:bodyPr>
          <a:lstStyle/>
          <a:p>
            <a:r>
              <a:rPr lang="fr-FR" sz="1400" u="sng" dirty="0" err="1"/>
              <a:t>Meals</a:t>
            </a:r>
            <a:r>
              <a:rPr lang="fr-FR" sz="1400" dirty="0"/>
              <a:t>: </a:t>
            </a:r>
            <a:r>
              <a:rPr lang="fr-FR" sz="1400" dirty="0" err="1"/>
              <a:t>Meals</a:t>
            </a:r>
            <a:r>
              <a:rPr lang="fr-FR" sz="1400" dirty="0"/>
              <a:t> </a:t>
            </a:r>
            <a:r>
              <a:rPr lang="fr-FR" sz="1400" dirty="0" err="1"/>
              <a:t>available</a:t>
            </a:r>
            <a:r>
              <a:rPr lang="fr-FR" sz="1400" dirty="0"/>
              <a:t> </a:t>
            </a:r>
            <a:r>
              <a:rPr lang="fr-FR" sz="1400" dirty="0" err="1"/>
              <a:t>onsite</a:t>
            </a:r>
            <a:r>
              <a:rPr lang="fr-FR" sz="1400" dirty="0"/>
              <a:t> at </a:t>
            </a:r>
            <a:r>
              <a:rPr lang="fr-FR" sz="1400" dirty="0" err="1"/>
              <a:t>reduced</a:t>
            </a:r>
            <a:r>
              <a:rPr lang="fr-FR" sz="1400" dirty="0"/>
              <a:t> rate</a:t>
            </a:r>
          </a:p>
        </p:txBody>
      </p:sp>
      <p:sp>
        <p:nvSpPr>
          <p:cNvPr id="4" name="ZoneTexte 16">
            <a:extLst>
              <a:ext uri="{FF2B5EF4-FFF2-40B4-BE49-F238E27FC236}">
                <a16:creationId xmlns:a16="http://schemas.microsoft.com/office/drawing/2014/main" id="{FBA413AC-679E-1F16-D0C3-78D84181FA1A}"/>
              </a:ext>
            </a:extLst>
          </p:cNvPr>
          <p:cNvSpPr txBox="1"/>
          <p:nvPr/>
        </p:nvSpPr>
        <p:spPr>
          <a:xfrm>
            <a:off x="3449173" y="5489131"/>
            <a:ext cx="5284839" cy="307777"/>
          </a:xfrm>
          <a:prstGeom prst="rect">
            <a:avLst/>
          </a:prstGeom>
          <a:solidFill>
            <a:schemeClr val="accent5">
              <a:lumMod val="20000"/>
              <a:lumOff val="80000"/>
            </a:schemeClr>
          </a:solid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u="sng" dirty="0" err="1"/>
              <a:t>Any</a:t>
            </a:r>
            <a:r>
              <a:rPr lang="fr-FR" sz="1400" u="sng" dirty="0"/>
              <a:t> limitations or </a:t>
            </a:r>
            <a:r>
              <a:rPr lang="fr-FR" sz="1400" u="sng" dirty="0" err="1"/>
              <a:t>specific</a:t>
            </a:r>
            <a:r>
              <a:rPr lang="fr-FR" sz="1400" u="sng" dirty="0"/>
              <a:t> </a:t>
            </a:r>
            <a:r>
              <a:rPr lang="fr-FR" sz="1400" u="sng" dirty="0" err="1"/>
              <a:t>requirements</a:t>
            </a:r>
            <a:r>
              <a:rPr lang="fr-FR" sz="1400" dirty="0"/>
              <a:t>: English or </a:t>
            </a:r>
            <a:r>
              <a:rPr lang="fr-FR" sz="1400" dirty="0" err="1"/>
              <a:t>Italian</a:t>
            </a:r>
            <a:endParaRPr lang="en-US" sz="1400" b="0" i="0" u="none" strike="noStrike" baseline="0" dirty="0">
              <a:solidFill>
                <a:srgbClr val="202024"/>
              </a:solidFill>
            </a:endParaRPr>
          </a:p>
        </p:txBody>
      </p:sp>
    </p:spTree>
    <p:extLst>
      <p:ext uri="{BB962C8B-B14F-4D97-AF65-F5344CB8AC3E}">
        <p14:creationId xmlns:p14="http://schemas.microsoft.com/office/powerpoint/2010/main" val="20648337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394</TotalTime>
  <Words>230</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Roboto</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Coline GODARD</dc:creator>
  <cp:lastModifiedBy>Andrea MICHELINI</cp:lastModifiedBy>
  <cp:revision>26</cp:revision>
  <dcterms:created xsi:type="dcterms:W3CDTF">2022-08-05T14:41:53Z</dcterms:created>
  <dcterms:modified xsi:type="dcterms:W3CDTF">2025-09-11T08:27:17Z</dcterms:modified>
</cp:coreProperties>
</file>