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5" r:id="rId1"/>
  </p:sldMasterIdLst>
  <p:sldIdLst>
    <p:sldId id="256" r:id="rId2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5983"/>
    <a:srgbClr val="FFDE1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>
    <p:restoredLeft sz="11474" autoAdjust="0"/>
    <p:restoredTop sz="94660"/>
  </p:normalViewPr>
  <p:slideViewPr>
    <p:cSldViewPr snapToGrid="0">
      <p:cViewPr varScale="1">
        <p:scale>
          <a:sx n="44" d="100"/>
          <a:sy n="44" d="100"/>
        </p:scale>
        <p:origin x="56" y="3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8F5A16A-E01D-1142-9FDC-F34C4EFFAE8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B6EA8ABB-BFAA-C99D-4738-66942D5F7C5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96ACE00-5D0A-84FF-AA2C-67E9B2F015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C62CF4-A8DA-4E33-8ECD-CC7FCD1B812E}" type="datetimeFigureOut">
              <a:rPr lang="fr-FR" smtClean="0"/>
              <a:t>11/08/2026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E7DD980-1F3E-07F3-1B80-6054A92777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A4E8741-CEA2-FE12-F6DD-A9BCEE8E50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61D12-DCA4-465E-BC24-DD98AF5917D8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74460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F6430F3-FC5D-9179-B45E-ABCF2E4DDF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1B9A3E13-E170-8870-B0BE-F5DF81FE357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740E6E3-8A36-241D-1483-9DAA2DFEB8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C62CF4-A8DA-4E33-8ECD-CC7FCD1B812E}" type="datetimeFigureOut">
              <a:rPr lang="fr-FR" smtClean="0"/>
              <a:t>11/08/2026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73433473-9D19-8477-E585-B0E3BB5DF8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9C7F64E-ECB9-3946-0D03-1C643301D0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61D12-DCA4-465E-BC24-DD98AF5917D8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02969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F51EDAC5-A677-2488-6CC8-73F3BEBCE46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EA74892C-A5D9-A21B-7395-A1FF89E1A1A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C37B591-52A8-2171-D8E8-375D056F5E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C62CF4-A8DA-4E33-8ECD-CC7FCD1B812E}" type="datetimeFigureOut">
              <a:rPr lang="fr-FR" smtClean="0"/>
              <a:t>11/08/2026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9FBB0DF-FB34-A188-83FA-BE8484C5B4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DAAA23F-B2F4-133C-F48E-2EC2509A30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61D12-DCA4-465E-BC24-DD98AF5917D8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787415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1751CC4-DED4-AA03-D27B-165A603551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D232F45-3526-94B7-8EA1-F4D43816B09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C4ABD7D-12D0-33F0-730F-38B932512D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C62CF4-A8DA-4E33-8ECD-CC7FCD1B812E}" type="datetimeFigureOut">
              <a:rPr lang="fr-FR" smtClean="0"/>
              <a:t>11/08/2026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FB013A8A-B21F-DF5E-AFF8-30FE2EF199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530F945-7592-27A0-9C99-521C56E4EF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61D12-DCA4-465E-BC24-DD98AF5917D8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352685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4BA72D5-BDC8-7A4D-AA6C-48AAD706C3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457E22D-4D46-31EC-FBD2-A330E2200A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294CE2D-FBC0-829F-7D7D-7C470CDE44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C62CF4-A8DA-4E33-8ECD-CC7FCD1B812E}" type="datetimeFigureOut">
              <a:rPr lang="fr-FR" smtClean="0"/>
              <a:t>11/08/2026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79896303-36C4-CC08-4F55-7EF58496AF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34C046A-82D9-1A11-FE72-0E12CDA9A0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61D12-DCA4-465E-BC24-DD98AF5917D8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994064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BC78CD2-EBF7-5A96-059D-DC2289F6AA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82DD53D-EF22-8DA4-C297-CD3DFCFD73C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CA2C5449-A80A-0A83-F4BC-3AAA0D1D0B1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C3A17AC9-0052-7FFD-1915-438CFB2D6E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C62CF4-A8DA-4E33-8ECD-CC7FCD1B812E}" type="datetimeFigureOut">
              <a:rPr lang="fr-FR" smtClean="0"/>
              <a:t>11/08/2026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3392BE7-AC44-8AF9-4B78-84B5575AC5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2B79538-340F-8306-F839-0CB3349301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61D12-DCA4-465E-BC24-DD98AF5917D8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794033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1704348-F9C4-ECDE-AB58-221EE2291C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9E5D75B9-877D-51C6-F9F7-72E8C6E1378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1AF75182-C02F-67B4-C93F-1FF2B3D77A4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F8FC3293-F155-6A53-DA23-671826119B2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FEDE92E8-B3D7-44D7-8A31-E0E236CE46D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244C3843-6571-A496-BC24-28CB7D125F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C62CF4-A8DA-4E33-8ECD-CC7FCD1B812E}" type="datetimeFigureOut">
              <a:rPr lang="fr-FR" smtClean="0"/>
              <a:t>11/08/2026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470DD8AD-00B9-05A0-F2FB-CD68FFE9AA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4F757C91-5C7D-3691-E452-A5FE3D52AD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61D12-DCA4-465E-BC24-DD98AF5917D8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889744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C326F22-748E-FCBC-2B00-A2FDFDE4A0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B05BDCBA-426E-CB3E-F205-17D7BB79EB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C62CF4-A8DA-4E33-8ECD-CC7FCD1B812E}" type="datetimeFigureOut">
              <a:rPr lang="fr-FR" smtClean="0"/>
              <a:t>11/08/2026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CC40D995-54A2-A7CA-0072-E69E060F4D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EB9E8187-917B-8BF7-7149-1B94F58022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61D12-DCA4-465E-BC24-DD98AF5917D8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941196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FC10B7A4-AFCC-CAA4-4210-1FCBDA1976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C62CF4-A8DA-4E33-8ECD-CC7FCD1B812E}" type="datetimeFigureOut">
              <a:rPr lang="fr-FR" smtClean="0"/>
              <a:t>11/08/2026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A75712E7-0983-179E-D0D4-74A93A9616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79028D6B-C082-0782-4B94-E038DC35B8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61D12-DCA4-465E-BC24-DD98AF5917D8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872388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5A26E49-4490-53DD-92E6-66CE7C4C28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EF94C0F-DD9B-FDCB-EED8-83E0802EEE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17FE634F-28E8-5D5F-F50E-E16BB24CDAD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F2831060-C79C-502F-E246-11CD020BB3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C62CF4-A8DA-4E33-8ECD-CC7FCD1B812E}" type="datetimeFigureOut">
              <a:rPr lang="fr-FR" smtClean="0"/>
              <a:t>11/08/2026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15C6C9CB-C959-66AF-AFE6-E8892A7937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E0315FE5-C379-5D14-BB43-3E43126E0B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61D12-DCA4-465E-BC24-DD98AF5917D8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279453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90D2FA3-37BD-5B82-F7DD-039F6A01A3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E2375D70-7124-0CD3-7A86-A4BE9A5604C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6BAA1D6F-C87E-957F-6431-341FBCB272D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A69ACACD-3D8C-CF18-A609-0F35F8412D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C62CF4-A8DA-4E33-8ECD-CC7FCD1B812E}" type="datetimeFigureOut">
              <a:rPr lang="fr-FR" smtClean="0"/>
              <a:t>11/08/2026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C2794BB-102B-F498-3C18-CB17798B2E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32F67DBB-428F-7CF4-588A-A7BDC7E6C6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61D12-DCA4-465E-BC24-DD98AF5917D8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493522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73C29CD9-37F8-316F-E5CB-409574F35B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82B0685-71DB-68C7-5606-715EE313445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D1B1722-BB82-52A2-6A8C-E0938DF0580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C62CF4-A8DA-4E33-8ECD-CC7FCD1B812E}" type="datetimeFigureOut">
              <a:rPr lang="fr-FR" smtClean="0"/>
              <a:t>11/08/2026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311E1C1-5D94-73A3-23B5-042C6BBD7B8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930A9C5-7E9E-6A66-5A31-71FEFE7D944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161D12-DCA4-465E-BC24-DD98AF5917D8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807125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6" r:id="rId1"/>
    <p:sldLayoutId id="2147483727" r:id="rId2"/>
    <p:sldLayoutId id="2147483728" r:id="rId3"/>
    <p:sldLayoutId id="2147483729" r:id="rId4"/>
    <p:sldLayoutId id="2147483730" r:id="rId5"/>
    <p:sldLayoutId id="2147483731" r:id="rId6"/>
    <p:sldLayoutId id="2147483732" r:id="rId7"/>
    <p:sldLayoutId id="2147483733" r:id="rId8"/>
    <p:sldLayoutId id="2147483734" r:id="rId9"/>
    <p:sldLayoutId id="2147483735" r:id="rId10"/>
    <p:sldLayoutId id="2147483736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www.europsy.net/gaining-experience-programme/" TargetMode="External"/><Relationship Id="rId1" Type="http://schemas.openxmlformats.org/officeDocument/2006/relationships/slideLayout" Target="../slideLayouts/slideLayout1.xml"/><Relationship Id="rId5" Type="http://schemas.openxmlformats.org/officeDocument/2006/relationships/hyperlink" Target="https://www.europsy.net/app/uploads/EPA-GEP_Eligibility-and-placement-organisation.pdf" TargetMode="External"/><Relationship Id="rId4" Type="http://schemas.openxmlformats.org/officeDocument/2006/relationships/hyperlink" Target="https://www.comunidad.madrid/hospital/lapaz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hlinkClick r:id="rId2"/>
            <a:extLst>
              <a:ext uri="{FF2B5EF4-FFF2-40B4-BE49-F238E27FC236}">
                <a16:creationId xmlns:a16="http://schemas.microsoft.com/office/drawing/2014/main" id="{81B1E284-B781-AD0E-46C6-4ECB023F4A4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-6647"/>
            <a:ext cx="5743573" cy="2185360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4C9181BD-38E1-B035-CFD4-03B3A3DC0AC2}"/>
              </a:ext>
            </a:extLst>
          </p:cNvPr>
          <p:cNvSpPr txBox="1"/>
          <p:nvPr/>
        </p:nvSpPr>
        <p:spPr>
          <a:xfrm>
            <a:off x="5872682" y="891935"/>
            <a:ext cx="5355237" cy="923330"/>
          </a:xfrm>
          <a:prstGeom prst="rect">
            <a:avLst/>
          </a:prstGeom>
          <a:solidFill>
            <a:srgbClr val="FFDE17"/>
          </a:solidFill>
          <a:ln>
            <a:noFill/>
          </a:ln>
          <a:effectLst>
            <a:softEdge rad="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+mj-lt"/>
              </a:rPr>
              <a:t>Department of Psychiatry</a:t>
            </a:r>
            <a:br>
              <a:rPr lang="en-US" dirty="0">
                <a:latin typeface="+mj-lt"/>
              </a:rPr>
            </a:br>
            <a:r>
              <a:rPr lang="en-US" dirty="0">
                <a:latin typeface="+mj-lt"/>
              </a:rPr>
              <a:t>Hospital Universitario La Paz</a:t>
            </a:r>
            <a:br>
              <a:rPr lang="en-US" i="0" dirty="0">
                <a:effectLst/>
                <a:latin typeface="+mj-lt"/>
              </a:rPr>
            </a:br>
            <a:r>
              <a:rPr lang="en-US" b="1" i="0" dirty="0">
                <a:effectLst/>
                <a:latin typeface="+mj-lt"/>
              </a:rPr>
              <a:t>Madrid, Spain</a:t>
            </a:r>
            <a:endParaRPr lang="fr-FR" b="1" dirty="0">
              <a:latin typeface="+mj-lt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02BC2CBC-73B1-230E-B078-2EFABAEEB07F}"/>
              </a:ext>
            </a:extLst>
          </p:cNvPr>
          <p:cNvSpPr txBox="1"/>
          <p:nvPr/>
        </p:nvSpPr>
        <p:spPr>
          <a:xfrm>
            <a:off x="240732" y="2474515"/>
            <a:ext cx="1921896" cy="52322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just"/>
            <a:r>
              <a:rPr lang="fr-FR" sz="1400" u="sng" dirty="0"/>
              <a:t>Type of placement</a:t>
            </a:r>
            <a:r>
              <a:rPr lang="fr-FR" sz="1400" dirty="0"/>
              <a:t>:</a:t>
            </a:r>
          </a:p>
          <a:p>
            <a:r>
              <a:rPr lang="fr-FR" sz="1400" dirty="0" err="1"/>
              <a:t>Clinical</a:t>
            </a:r>
            <a:endParaRPr lang="fr-FR" sz="1400" dirty="0"/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7DE73F09-E674-6DCE-6AA1-C44467152040}"/>
              </a:ext>
            </a:extLst>
          </p:cNvPr>
          <p:cNvSpPr txBox="1"/>
          <p:nvPr/>
        </p:nvSpPr>
        <p:spPr>
          <a:xfrm>
            <a:off x="8307922" y="2465696"/>
            <a:ext cx="3643345" cy="73866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sz="1400" u="sng" dirty="0"/>
              <a:t>Duration</a:t>
            </a:r>
            <a:r>
              <a:rPr lang="fr-FR" sz="1400" dirty="0"/>
              <a:t>:</a:t>
            </a:r>
          </a:p>
          <a:p>
            <a:r>
              <a:rPr lang="en-US" sz="1400" dirty="0"/>
              <a:t>2 to 8 weeks depending on candidate availability</a:t>
            </a:r>
            <a:endParaRPr lang="fr-FR" sz="1400" dirty="0"/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1207A211-7E12-0346-3804-B9193C7970F3}"/>
              </a:ext>
            </a:extLst>
          </p:cNvPr>
          <p:cNvSpPr txBox="1"/>
          <p:nvPr/>
        </p:nvSpPr>
        <p:spPr>
          <a:xfrm>
            <a:off x="2264229" y="2474515"/>
            <a:ext cx="5942090" cy="116955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sz="1400" u="sng" dirty="0"/>
              <a:t>Description:</a:t>
            </a:r>
            <a:endParaRPr lang="fr-FR" sz="1400" b="0" i="0" u="none" strike="noStrike" baseline="0" dirty="0"/>
          </a:p>
          <a:p>
            <a:r>
              <a:rPr lang="en-US" sz="1400" dirty="0">
                <a:solidFill>
                  <a:srgbClr val="202024"/>
                </a:solidFill>
              </a:rPr>
              <a:t>One day of theoretical training and four days of clinical observation (shadowing, without clinical responsibilities).</a:t>
            </a:r>
            <a:br>
              <a:rPr lang="en-US" sz="1400" dirty="0">
                <a:solidFill>
                  <a:srgbClr val="202024"/>
                </a:solidFill>
              </a:rPr>
            </a:br>
            <a:br>
              <a:rPr lang="en-US" sz="1400" dirty="0">
                <a:solidFill>
                  <a:srgbClr val="202024"/>
                </a:solidFill>
              </a:rPr>
            </a:br>
            <a:r>
              <a:rPr lang="en-US" sz="1400" u="sng" dirty="0">
                <a:solidFill>
                  <a:srgbClr val="202024"/>
                </a:solidFill>
              </a:rPr>
              <a:t>Focus:</a:t>
            </a:r>
            <a:r>
              <a:rPr lang="en-US" sz="1400" b="0" i="0" u="none" strike="noStrike" baseline="0" dirty="0">
                <a:solidFill>
                  <a:srgbClr val="202024"/>
                </a:solidFill>
              </a:rPr>
              <a:t> </a:t>
            </a:r>
            <a:r>
              <a:rPr lang="en-US" sz="1400" dirty="0">
                <a:solidFill>
                  <a:srgbClr val="202024"/>
                </a:solidFill>
              </a:rPr>
              <a:t>Adult Psychiatry / Child and adolescent Psychiatry</a:t>
            </a:r>
            <a:endParaRPr lang="en-US" sz="1400" b="0" i="0" u="none" strike="noStrike" baseline="0" dirty="0">
              <a:solidFill>
                <a:srgbClr val="202024"/>
              </a:solidFill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3922A569-2B92-07BA-1F86-E7BC3FDCFE25}"/>
              </a:ext>
            </a:extLst>
          </p:cNvPr>
          <p:cNvSpPr txBox="1"/>
          <p:nvPr/>
        </p:nvSpPr>
        <p:spPr>
          <a:xfrm>
            <a:off x="8307919" y="3266233"/>
            <a:ext cx="3643346" cy="52321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sz="1400" u="sng" dirty="0"/>
              <a:t>Accommodation:</a:t>
            </a:r>
          </a:p>
          <a:p>
            <a:r>
              <a:rPr lang="en-US" sz="1400" dirty="0"/>
              <a:t>Not available</a:t>
            </a:r>
            <a:endParaRPr lang="fr-FR" sz="1400" dirty="0"/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66256D7E-E680-7005-EE52-A732E293B1B1}"/>
              </a:ext>
            </a:extLst>
          </p:cNvPr>
          <p:cNvSpPr txBox="1"/>
          <p:nvPr/>
        </p:nvSpPr>
        <p:spPr>
          <a:xfrm>
            <a:off x="8307922" y="3854501"/>
            <a:ext cx="3643346" cy="52322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sz="1400" u="sng" dirty="0"/>
              <a:t>Financial Support</a:t>
            </a:r>
            <a:r>
              <a:rPr lang="fr-FR" sz="1400" dirty="0"/>
              <a:t>:</a:t>
            </a:r>
          </a:p>
          <a:p>
            <a:r>
              <a:rPr lang="fr-FR" sz="1400" dirty="0"/>
              <a:t>Not </a:t>
            </a:r>
            <a:r>
              <a:rPr lang="fr-FR" sz="1400" dirty="0" err="1"/>
              <a:t>available</a:t>
            </a:r>
            <a:endParaRPr lang="fr-FR" sz="1400" dirty="0"/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98338F0A-92AA-E2D4-C530-4920C6C335DC}"/>
              </a:ext>
            </a:extLst>
          </p:cNvPr>
          <p:cNvSpPr txBox="1"/>
          <p:nvPr/>
        </p:nvSpPr>
        <p:spPr>
          <a:xfrm>
            <a:off x="240732" y="3073434"/>
            <a:ext cx="1921897" cy="52322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sz="1400" u="sng" dirty="0"/>
              <a:t>Contact </a:t>
            </a:r>
            <a:r>
              <a:rPr lang="fr-FR" sz="1400" u="sng" dirty="0" err="1"/>
              <a:t>person</a:t>
            </a:r>
            <a:r>
              <a:rPr lang="fr-FR" sz="1400" dirty="0"/>
              <a:t>: </a:t>
            </a:r>
          </a:p>
          <a:p>
            <a:r>
              <a:rPr lang="en-US" sz="1400" dirty="0"/>
              <a:t>Celso Arango, Md, PhD</a:t>
            </a:r>
            <a:endParaRPr lang="fr-FR" sz="1400" dirty="0"/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897DBAB1-6E2E-4CAA-2CD1-98A29379CF23}"/>
              </a:ext>
            </a:extLst>
          </p:cNvPr>
          <p:cNvSpPr txBox="1"/>
          <p:nvPr/>
        </p:nvSpPr>
        <p:spPr>
          <a:xfrm>
            <a:off x="240731" y="3672353"/>
            <a:ext cx="1921897" cy="52322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sz="1400" u="sng" dirty="0"/>
              <a:t>Head of Institution</a:t>
            </a:r>
            <a:r>
              <a:rPr lang="fr-FR" sz="1400" dirty="0"/>
              <a:t>: </a:t>
            </a:r>
          </a:p>
          <a:p>
            <a:r>
              <a:rPr lang="en-US" sz="1400" dirty="0"/>
              <a:t>Celso Arango, Md, PhD</a:t>
            </a:r>
            <a:endParaRPr lang="fr-FR" sz="1400" dirty="0"/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FBA413AC-679E-1F16-D0C3-78D84181FA1A}"/>
              </a:ext>
            </a:extLst>
          </p:cNvPr>
          <p:cNvSpPr txBox="1"/>
          <p:nvPr/>
        </p:nvSpPr>
        <p:spPr>
          <a:xfrm>
            <a:off x="2264229" y="3832752"/>
            <a:ext cx="5942089" cy="73866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sz="1400" u="sng" dirty="0" err="1"/>
              <a:t>Any</a:t>
            </a:r>
            <a:r>
              <a:rPr lang="fr-FR" sz="1400" u="sng" dirty="0"/>
              <a:t> limitations or </a:t>
            </a:r>
            <a:r>
              <a:rPr lang="fr-FR" sz="1400" u="sng" dirty="0" err="1"/>
              <a:t>specific</a:t>
            </a:r>
            <a:r>
              <a:rPr lang="fr-FR" sz="1400" u="sng" dirty="0"/>
              <a:t> </a:t>
            </a:r>
            <a:r>
              <a:rPr lang="fr-FR" sz="1400" u="sng" dirty="0" err="1"/>
              <a:t>requirements</a:t>
            </a:r>
            <a:r>
              <a:rPr lang="fr-FR" sz="1400" dirty="0"/>
              <a:t>:</a:t>
            </a:r>
            <a:endParaRPr lang="fr-FR" sz="1400" b="0" i="0" u="none" strike="noStrike" baseline="0" dirty="0"/>
          </a:p>
          <a:p>
            <a:r>
              <a:rPr lang="en-US" sz="1400" dirty="0">
                <a:solidFill>
                  <a:srgbClr val="202024"/>
                </a:solidFill>
              </a:rPr>
              <a:t>A minimum command of Spanish is required, as all clinical interviews are conducted in Spanish.</a:t>
            </a:r>
            <a:endParaRPr lang="en-US" sz="1400" b="0" i="0" u="none" strike="noStrike" baseline="0" dirty="0">
              <a:solidFill>
                <a:srgbClr val="202024"/>
              </a:solidFill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B4D7AEF1-C36C-D53E-09B0-00B7A0A1876C}"/>
              </a:ext>
            </a:extLst>
          </p:cNvPr>
          <p:cNvSpPr txBox="1"/>
          <p:nvPr/>
        </p:nvSpPr>
        <p:spPr>
          <a:xfrm>
            <a:off x="240728" y="4257610"/>
            <a:ext cx="1921897" cy="104644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sz="1400" u="sng" dirty="0" err="1"/>
              <a:t>Additional</a:t>
            </a:r>
            <a:r>
              <a:rPr lang="fr-FR" sz="1400" u="sng" dirty="0"/>
              <a:t> information</a:t>
            </a:r>
            <a:r>
              <a:rPr lang="fr-FR" sz="1400" dirty="0"/>
              <a:t>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200" dirty="0">
                <a:hlinkClick r:id="rId4"/>
              </a:rPr>
              <a:t>Website</a:t>
            </a:r>
            <a:endParaRPr lang="fr-FR" sz="12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200" dirty="0">
                <a:hlinkClick r:id="rId5"/>
              </a:rPr>
              <a:t>EPA guidelines for </a:t>
            </a:r>
            <a:r>
              <a:rPr lang="fr-FR" sz="1200" dirty="0" err="1">
                <a:hlinkClick r:id="rId5"/>
              </a:rPr>
              <a:t>applicants</a:t>
            </a:r>
            <a:endParaRPr lang="fr-FR" sz="12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200" dirty="0">
                <a:hlinkClick r:id="rId2"/>
              </a:rPr>
              <a:t>Apply </a:t>
            </a:r>
            <a:r>
              <a:rPr lang="fr-FR" sz="1200" dirty="0" err="1">
                <a:hlinkClick r:id="rId2"/>
              </a:rPr>
              <a:t>here</a:t>
            </a:r>
            <a:endParaRPr lang="fr-FR" sz="1200" dirty="0"/>
          </a:p>
        </p:txBody>
      </p:sp>
      <p:cxnSp>
        <p:nvCxnSpPr>
          <p:cNvPr id="3" name="Connecteur droit 2">
            <a:extLst>
              <a:ext uri="{FF2B5EF4-FFF2-40B4-BE49-F238E27FC236}">
                <a16:creationId xmlns:a16="http://schemas.microsoft.com/office/drawing/2014/main" id="{AA6ECD7B-3885-85F1-709F-91496E4D4024}"/>
              </a:ext>
            </a:extLst>
          </p:cNvPr>
          <p:cNvCxnSpPr>
            <a:cxnSpLocks/>
          </p:cNvCxnSpPr>
          <p:nvPr/>
        </p:nvCxnSpPr>
        <p:spPr>
          <a:xfrm>
            <a:off x="5872682" y="253497"/>
            <a:ext cx="5942090" cy="0"/>
          </a:xfrm>
          <a:prstGeom prst="line">
            <a:avLst/>
          </a:prstGeom>
          <a:ln w="57150">
            <a:solidFill>
              <a:srgbClr val="00598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necteur droit 21">
            <a:extLst>
              <a:ext uri="{FF2B5EF4-FFF2-40B4-BE49-F238E27FC236}">
                <a16:creationId xmlns:a16="http://schemas.microsoft.com/office/drawing/2014/main" id="{1D41EFB1-5D68-CAC7-BC93-5BC891911DBD}"/>
              </a:ext>
            </a:extLst>
          </p:cNvPr>
          <p:cNvCxnSpPr>
            <a:cxnSpLocks/>
          </p:cNvCxnSpPr>
          <p:nvPr/>
        </p:nvCxnSpPr>
        <p:spPr>
          <a:xfrm>
            <a:off x="300831" y="6516986"/>
            <a:ext cx="11379089" cy="0"/>
          </a:xfrm>
          <a:prstGeom prst="line">
            <a:avLst/>
          </a:prstGeom>
          <a:ln w="57150">
            <a:solidFill>
              <a:srgbClr val="00598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ZoneTexte 1">
            <a:extLst>
              <a:ext uri="{FF2B5EF4-FFF2-40B4-BE49-F238E27FC236}">
                <a16:creationId xmlns:a16="http://schemas.microsoft.com/office/drawing/2014/main" id="{A4E2933A-FBBD-A991-8976-676ED77490A1}"/>
              </a:ext>
            </a:extLst>
          </p:cNvPr>
          <p:cNvSpPr txBox="1"/>
          <p:nvPr/>
        </p:nvSpPr>
        <p:spPr>
          <a:xfrm>
            <a:off x="8307922" y="4451598"/>
            <a:ext cx="3643346" cy="52322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sz="1400" u="sng" dirty="0" err="1"/>
              <a:t>Meals</a:t>
            </a:r>
            <a:r>
              <a:rPr lang="fr-FR" sz="1400" dirty="0"/>
              <a:t>:</a:t>
            </a:r>
          </a:p>
          <a:p>
            <a:r>
              <a:rPr lang="en-US" sz="1400" dirty="0"/>
              <a:t>Not provided and not available on site.</a:t>
            </a:r>
            <a:endParaRPr lang="fr-FR" sz="1400" dirty="0"/>
          </a:p>
        </p:txBody>
      </p:sp>
    </p:spTree>
    <p:extLst>
      <p:ext uri="{BB962C8B-B14F-4D97-AF65-F5344CB8AC3E}">
        <p14:creationId xmlns:p14="http://schemas.microsoft.com/office/powerpoint/2010/main" val="2064833796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467</TotalTime>
  <Words>129</Words>
  <Application>Microsoft Office PowerPoint</Application>
  <PresentationFormat>Widescreen</PresentationFormat>
  <Paragraphs>23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Thème Office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Coline GODARD</dc:creator>
  <cp:lastModifiedBy>Andrea Michelini</cp:lastModifiedBy>
  <cp:revision>31</cp:revision>
  <dcterms:created xsi:type="dcterms:W3CDTF">2022-08-05T14:41:53Z</dcterms:created>
  <dcterms:modified xsi:type="dcterms:W3CDTF">2026-08-11T12:38:37Z</dcterms:modified>
</cp:coreProperties>
</file>