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D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74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5A16A-E01D-1142-9FDC-F34C4EFF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EA8ABB-BFAA-C99D-4738-66942D5F7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ACE00-5D0A-84FF-AA2C-67E9B2F0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980-1F3E-07F3-1B80-6054A92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4E8741-CEA2-FE12-F6DD-A9BCEE8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6430F3-FC5D-9179-B45E-ABCF2E4D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B9A3E13-E170-8870-B0BE-F5DF81FE3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40E6E3-8A36-241D-1483-9DAA2DFE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433473-9D19-8477-E585-B0E3BB5D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7F64E-ECB9-3946-0D03-1C643301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9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51EDAC5-A677-2488-6CC8-73F3BEBC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74892C-A5D9-A21B-7395-A1FF89E1A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7B591-52A8-2171-D8E8-375D056F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FBB0DF-FB34-A188-83FA-BE8484C5B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AAA23F-B2F4-133C-F48E-2EC2509A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74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51CC4-DED4-AA03-D27B-165A6035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32F45-3526-94B7-8EA1-F4D43816B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4ABD7D-12D0-33F0-730F-38B93251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013A8A-B21F-DF5E-AFF8-30FE2EF1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30F945-7592-27A0-9C99-521C56E4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BA72D5-BDC8-7A4D-AA6C-48AAD706C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7E22D-4D46-31EC-FBD2-A330E2200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94CE2D-FBC0-829F-7D7D-7C470CDE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896303-36C4-CC08-4F55-7EF58496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C046A-82D9-1A11-FE72-0E12CDA9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0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8CD2-EBF7-5A96-059D-DC2289F6A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2DD53D-EF22-8DA4-C297-CD3DFCFD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2C5449-A80A-0A83-F4BC-3AAA0D1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A17AC9-0052-7FFD-1915-438CFB2D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92BE7-AC44-8AF9-4B78-84B5575AC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B79538-340F-8306-F839-0CB33493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40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704348-F9C4-ECDE-AB58-221EE2291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5D75B9-877D-51C6-F9F7-72E8C6E13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75182-C02F-67B4-C93F-1FF2B3D77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FC3293-F155-6A53-DA23-671826119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DE92E8-B3D7-44D7-8A31-E0E236CE4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44C3843-6571-A496-BC24-28CB7D125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0DD8AD-00B9-05A0-F2FB-CD68FFE9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757C91-5C7D-3691-E452-A5FE3D52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97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26F22-748E-FCBC-2B00-A2FDFDE4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5BDCBA-426E-CB3E-F205-17D7BB79E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40D995-54A2-A7CA-0072-E69E060F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B9E8187-917B-8BF7-7149-1B94F58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11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0B7A4-AFCC-CAA4-4210-1FCBDA19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5712E7-0983-179E-D0D4-74A93A961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028D6B-C082-0782-4B94-E038DC35B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23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26E49-4490-53DD-92E6-66CE7C4C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94C0F-DD9B-FDCB-EED8-83E0802EE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7FE634F-28E8-5D5F-F50E-E16BB24C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831060-C79C-502F-E246-11CD020B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C6C9CB-C959-66AF-AFE6-E8892A79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315FE5-C379-5D14-BB43-3E43126E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94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0D2FA3-37BD-5B82-F7DD-039F6A01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375D70-7124-0CD3-7A86-A4BE9A560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AA1D6F-C87E-957F-6431-341FBCB27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9ACACD-3D8C-CF18-A609-0F35F84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2794BB-102B-F498-3C18-CB17798B2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F67DBB-428F-7CF4-588A-A7BDC7E6C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35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3C29CD9-37F8-316F-E5CB-409574F35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2B0685-71DB-68C7-5606-715EE313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1B1722-BB82-52A2-6A8C-E0938DF05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2CF4-A8DA-4E33-8ECD-CC7FCD1B812E}" type="datetimeFigureOut">
              <a:rPr lang="fr-FR" smtClean="0"/>
              <a:t>13/08/2026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11E1C1-5D94-73A3-23B5-042C6BBD7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0A9C5-7E9E-6A66-5A31-71FEFE7D9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1D12-DCA4-465E-BC24-DD98AF5917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7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europsy.net/gaining-experience-programm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uropsy.net/app/uploads/EPA-GEP_Eligibility-and-placement-organisation.pdf" TargetMode="External"/><Relationship Id="rId4" Type="http://schemas.openxmlformats.org/officeDocument/2006/relationships/hyperlink" Target="http://www.privatklinik-meiringen.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81B1E284-B781-AD0E-46C6-4ECB023F4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6647"/>
            <a:ext cx="5743573" cy="2185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9181BD-38E1-B035-CFD4-03B3A3DC0AC2}"/>
              </a:ext>
            </a:extLst>
          </p:cNvPr>
          <p:cNvSpPr txBox="1"/>
          <p:nvPr/>
        </p:nvSpPr>
        <p:spPr>
          <a:xfrm>
            <a:off x="5872682" y="891935"/>
            <a:ext cx="5355237" cy="646331"/>
          </a:xfrm>
          <a:prstGeom prst="rect">
            <a:avLst/>
          </a:prstGeom>
          <a:solidFill>
            <a:srgbClr val="FFDE17"/>
          </a:solidFill>
          <a:ln>
            <a:noFill/>
          </a:ln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Private Clinic </a:t>
            </a:r>
            <a:r>
              <a:rPr lang="en-US" dirty="0" err="1">
                <a:latin typeface="+mj-lt"/>
              </a:rPr>
              <a:t>Meiringen</a:t>
            </a:r>
            <a:br>
              <a:rPr lang="en-US" i="0" dirty="0">
                <a:effectLst/>
                <a:latin typeface="+mj-lt"/>
              </a:rPr>
            </a:br>
            <a:r>
              <a:rPr lang="en-US" b="1" i="0" dirty="0" err="1">
                <a:effectLst/>
                <a:latin typeface="+mj-lt"/>
              </a:rPr>
              <a:t>Meiringe</a:t>
            </a:r>
            <a:r>
              <a:rPr lang="en-US" b="1" dirty="0" err="1">
                <a:latin typeface="+mj-lt"/>
              </a:rPr>
              <a:t>n</a:t>
            </a:r>
            <a:r>
              <a:rPr lang="en-US" b="1" dirty="0">
                <a:latin typeface="+mj-lt"/>
              </a:rPr>
              <a:t>, Switzerland</a:t>
            </a:r>
            <a:endParaRPr lang="fr-FR" b="1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2BC2CBC-73B1-230E-B078-2EFABAEEB07F}"/>
              </a:ext>
            </a:extLst>
          </p:cNvPr>
          <p:cNvSpPr txBox="1"/>
          <p:nvPr/>
        </p:nvSpPr>
        <p:spPr>
          <a:xfrm>
            <a:off x="240732" y="2474515"/>
            <a:ext cx="192189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400" u="sng" dirty="0"/>
              <a:t>Type of placement</a:t>
            </a:r>
            <a:r>
              <a:rPr lang="fr-FR" sz="1400" dirty="0"/>
              <a:t>:</a:t>
            </a:r>
          </a:p>
          <a:p>
            <a:r>
              <a:rPr lang="fr-FR" sz="1400" dirty="0" err="1"/>
              <a:t>Clinical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E73F09-E674-6DCE-6AA1-C44467152040}"/>
              </a:ext>
            </a:extLst>
          </p:cNvPr>
          <p:cNvSpPr txBox="1"/>
          <p:nvPr/>
        </p:nvSpPr>
        <p:spPr>
          <a:xfrm>
            <a:off x="8307922" y="2465696"/>
            <a:ext cx="3643345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Duration</a:t>
            </a:r>
            <a:r>
              <a:rPr lang="fr-FR" sz="1400" dirty="0"/>
              <a:t>:</a:t>
            </a:r>
          </a:p>
          <a:p>
            <a:r>
              <a:rPr lang="en-US" sz="1400" dirty="0"/>
              <a:t>2 to 8 weeks depending on candidate availability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07A211-7E12-0346-3804-B9193C7970F3}"/>
              </a:ext>
            </a:extLst>
          </p:cNvPr>
          <p:cNvSpPr txBox="1"/>
          <p:nvPr/>
        </p:nvSpPr>
        <p:spPr>
          <a:xfrm>
            <a:off x="2264229" y="2474515"/>
            <a:ext cx="5942090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Description:</a:t>
            </a:r>
            <a:endParaRPr lang="fr-FR" sz="1400" b="0" i="0" u="none" strike="noStrike" baseline="0" dirty="0"/>
          </a:p>
          <a:p>
            <a:br>
              <a:rPr lang="en-US" sz="1400" dirty="0">
                <a:solidFill>
                  <a:srgbClr val="202024"/>
                </a:solidFill>
              </a:rPr>
            </a:br>
            <a:r>
              <a:rPr lang="en-US" sz="1400" u="sng" dirty="0">
                <a:solidFill>
                  <a:srgbClr val="202024"/>
                </a:solidFill>
              </a:rPr>
              <a:t>Focus:</a:t>
            </a:r>
            <a:r>
              <a:rPr lang="en-US" sz="1400" b="0" i="0" u="none" strike="noStrike" baseline="0" dirty="0">
                <a:solidFill>
                  <a:srgbClr val="202024"/>
                </a:solidFill>
              </a:rPr>
              <a:t> </a:t>
            </a:r>
            <a:r>
              <a:rPr lang="en-US" sz="1400" dirty="0">
                <a:solidFill>
                  <a:srgbClr val="202024"/>
                </a:solidFill>
              </a:rPr>
              <a:t>Psychiatry (all subspecialities)</a:t>
            </a:r>
            <a:endParaRPr lang="en-US" sz="1400" b="0" i="0" u="none" strike="noStrike" baseline="0" dirty="0">
              <a:solidFill>
                <a:srgbClr val="202024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22A569-2B92-07BA-1F86-E7BC3FDCFE25}"/>
              </a:ext>
            </a:extLst>
          </p:cNvPr>
          <p:cNvSpPr txBox="1"/>
          <p:nvPr/>
        </p:nvSpPr>
        <p:spPr>
          <a:xfrm>
            <a:off x="8307919" y="3266233"/>
            <a:ext cx="3643346" cy="5232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Accommodation:</a:t>
            </a:r>
          </a:p>
          <a:p>
            <a:r>
              <a:rPr lang="en-US" sz="1400" dirty="0"/>
              <a:t>Accommodation available for free.</a:t>
            </a:r>
            <a:endParaRPr lang="fr-FR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256D7E-E680-7005-EE52-A732E293B1B1}"/>
              </a:ext>
            </a:extLst>
          </p:cNvPr>
          <p:cNvSpPr txBox="1"/>
          <p:nvPr/>
        </p:nvSpPr>
        <p:spPr>
          <a:xfrm>
            <a:off x="8307922" y="3854501"/>
            <a:ext cx="3643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Financial Support</a:t>
            </a:r>
            <a:r>
              <a:rPr lang="fr-FR" sz="1400" dirty="0"/>
              <a:t>:</a:t>
            </a:r>
          </a:p>
          <a:p>
            <a:r>
              <a:rPr lang="fr-FR" sz="1400" dirty="0"/>
              <a:t>Not </a:t>
            </a:r>
            <a:r>
              <a:rPr lang="fr-FR" sz="1400" dirty="0" err="1"/>
              <a:t>available</a:t>
            </a: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338F0A-92AA-E2D4-C530-4920C6C335DC}"/>
              </a:ext>
            </a:extLst>
          </p:cNvPr>
          <p:cNvSpPr txBox="1"/>
          <p:nvPr/>
        </p:nvSpPr>
        <p:spPr>
          <a:xfrm>
            <a:off x="240732" y="3073434"/>
            <a:ext cx="19218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Contact </a:t>
            </a:r>
            <a:r>
              <a:rPr lang="fr-FR" sz="1400" u="sng" dirty="0" err="1"/>
              <a:t>person</a:t>
            </a:r>
            <a:r>
              <a:rPr lang="fr-FR" sz="1400" dirty="0"/>
              <a:t>: </a:t>
            </a:r>
          </a:p>
          <a:p>
            <a:r>
              <a:rPr lang="en-US" sz="1400" dirty="0"/>
              <a:t>Claudia Brog</a:t>
            </a:r>
            <a:endParaRPr lang="fr-FR" sz="1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DBAB1-6E2E-4CAA-2CD1-98A29379CF23}"/>
              </a:ext>
            </a:extLst>
          </p:cNvPr>
          <p:cNvSpPr txBox="1"/>
          <p:nvPr/>
        </p:nvSpPr>
        <p:spPr>
          <a:xfrm>
            <a:off x="240731" y="3887797"/>
            <a:ext cx="1921897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/>
              <a:t>Head of Institution</a:t>
            </a:r>
            <a:r>
              <a:rPr lang="fr-FR" sz="1400" dirty="0"/>
              <a:t>: </a:t>
            </a:r>
          </a:p>
          <a:p>
            <a:r>
              <a:rPr lang="en-US" sz="1400" dirty="0"/>
              <a:t>Prof. Dr. Thomas Müller </a:t>
            </a:r>
            <a:endParaRPr lang="fr-FR" sz="14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A413AC-679E-1F16-D0C3-78D84181FA1A}"/>
              </a:ext>
            </a:extLst>
          </p:cNvPr>
          <p:cNvSpPr txBox="1"/>
          <p:nvPr/>
        </p:nvSpPr>
        <p:spPr>
          <a:xfrm>
            <a:off x="2264229" y="3832752"/>
            <a:ext cx="594208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Any</a:t>
            </a:r>
            <a:r>
              <a:rPr lang="fr-FR" sz="1400" u="sng" dirty="0"/>
              <a:t> limitations or </a:t>
            </a:r>
            <a:r>
              <a:rPr lang="fr-FR" sz="1400" u="sng" dirty="0" err="1"/>
              <a:t>specific</a:t>
            </a:r>
            <a:r>
              <a:rPr lang="fr-FR" sz="1400" u="sng" dirty="0"/>
              <a:t> </a:t>
            </a:r>
            <a:r>
              <a:rPr lang="fr-FR" sz="1400" u="sng" dirty="0" err="1"/>
              <a:t>requirements</a:t>
            </a:r>
            <a:r>
              <a:rPr lang="fr-FR" sz="1400" dirty="0"/>
              <a:t>:</a:t>
            </a:r>
            <a:br>
              <a:rPr lang="fr-FR" sz="1400" dirty="0"/>
            </a:br>
            <a:endParaRPr lang="fr-FR" sz="1400" b="0" i="0" u="none" strike="noStrike" baseline="0" dirty="0">
              <a:highlight>
                <a:srgbClr val="FFFF00"/>
              </a:highligh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D7AEF1-C36C-D53E-09B0-00B7A0A1876C}"/>
              </a:ext>
            </a:extLst>
          </p:cNvPr>
          <p:cNvSpPr txBox="1"/>
          <p:nvPr/>
        </p:nvSpPr>
        <p:spPr>
          <a:xfrm>
            <a:off x="240731" y="4500126"/>
            <a:ext cx="1921897" cy="10464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Additional</a:t>
            </a:r>
            <a:r>
              <a:rPr lang="fr-FR" sz="1400" u="sng" dirty="0"/>
              <a:t> information</a:t>
            </a:r>
            <a:r>
              <a:rPr lang="fr-FR" sz="14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4"/>
              </a:rPr>
              <a:t>Website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5"/>
              </a:rPr>
              <a:t>EPA guidelines for </a:t>
            </a:r>
            <a:r>
              <a:rPr lang="fr-FR" sz="1200" dirty="0" err="1">
                <a:hlinkClick r:id="rId5"/>
              </a:rPr>
              <a:t>applicants</a:t>
            </a:r>
            <a:endParaRPr lang="fr-F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hlinkClick r:id="rId2"/>
              </a:rPr>
              <a:t>Apply </a:t>
            </a:r>
            <a:r>
              <a:rPr lang="fr-FR" sz="1200" dirty="0" err="1">
                <a:hlinkClick r:id="rId2"/>
              </a:rPr>
              <a:t>here</a:t>
            </a:r>
            <a:endParaRPr lang="fr-FR" sz="1200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A6ECD7B-3885-85F1-709F-91496E4D4024}"/>
              </a:ext>
            </a:extLst>
          </p:cNvPr>
          <p:cNvCxnSpPr>
            <a:cxnSpLocks/>
          </p:cNvCxnSpPr>
          <p:nvPr/>
        </p:nvCxnSpPr>
        <p:spPr>
          <a:xfrm>
            <a:off x="5872682" y="253497"/>
            <a:ext cx="5942090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D41EFB1-5D68-CAC7-BC93-5BC891911DBD}"/>
              </a:ext>
            </a:extLst>
          </p:cNvPr>
          <p:cNvCxnSpPr>
            <a:cxnSpLocks/>
          </p:cNvCxnSpPr>
          <p:nvPr/>
        </p:nvCxnSpPr>
        <p:spPr>
          <a:xfrm>
            <a:off x="300831" y="6516986"/>
            <a:ext cx="11379089" cy="0"/>
          </a:xfrm>
          <a:prstGeom prst="line">
            <a:avLst/>
          </a:prstGeom>
          <a:ln w="57150">
            <a:solidFill>
              <a:srgbClr val="0059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4E2933A-FBBD-A991-8976-676ED77490A1}"/>
              </a:ext>
            </a:extLst>
          </p:cNvPr>
          <p:cNvSpPr txBox="1"/>
          <p:nvPr/>
        </p:nvSpPr>
        <p:spPr>
          <a:xfrm>
            <a:off x="8307922" y="4451598"/>
            <a:ext cx="3643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u="sng" dirty="0" err="1"/>
              <a:t>Meals</a:t>
            </a:r>
            <a:r>
              <a:rPr lang="fr-FR" sz="1400" dirty="0"/>
              <a:t>:</a:t>
            </a:r>
          </a:p>
          <a:p>
            <a:r>
              <a:rPr lang="en-US" sz="1400" dirty="0"/>
              <a:t>Provided by the institute at no extra-cost.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648337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86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Coline GODARD</dc:creator>
  <cp:lastModifiedBy>Andrea Michelini</cp:lastModifiedBy>
  <cp:revision>33</cp:revision>
  <dcterms:created xsi:type="dcterms:W3CDTF">2022-08-05T14:41:53Z</dcterms:created>
  <dcterms:modified xsi:type="dcterms:W3CDTF">2026-08-13T13:41:56Z</dcterms:modified>
</cp:coreProperties>
</file>