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83"/>
    <a:srgbClr val="FFDE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1474" autoAdjust="0"/>
    <p:restoredTop sz="94660"/>
  </p:normalViewPr>
  <p:slideViewPr>
    <p:cSldViewPr snapToGrid="0">
      <p:cViewPr varScale="1">
        <p:scale>
          <a:sx n="56" d="100"/>
          <a:sy n="56" d="100"/>
        </p:scale>
        <p:origin x="1356"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5A16A-E01D-1142-9FDC-F34C4EFFAE8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6EA8ABB-BFAA-C99D-4738-66942D5F7C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96ACE00-5D0A-84FF-AA2C-67E9B2F015BD}"/>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5" name="Espace réservé du pied de page 4">
            <a:extLst>
              <a:ext uri="{FF2B5EF4-FFF2-40B4-BE49-F238E27FC236}">
                <a16:creationId xmlns:a16="http://schemas.microsoft.com/office/drawing/2014/main" id="{0E7DD980-1F3E-07F3-1B80-6054A92777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4E8741-CEA2-FE12-F6DD-A9BCEE8E5045}"/>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10744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751CC4-DED4-AA03-D27B-165A6035518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D232F45-3526-94B7-8EA1-F4D43816B0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4ABD7D-12D0-33F0-730F-38B932512DA6}"/>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5" name="Espace réservé du pied de page 4">
            <a:extLst>
              <a:ext uri="{FF2B5EF4-FFF2-40B4-BE49-F238E27FC236}">
                <a16:creationId xmlns:a16="http://schemas.microsoft.com/office/drawing/2014/main" id="{FB013A8A-B21F-DF5E-AFF8-30FE2EF199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30F945-7592-27A0-9C99-521C56E4EFFB}"/>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035268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A72D5-BDC8-7A4D-AA6C-48AAD706C30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457E22D-4D46-31EC-FBD2-A330E2200A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294CE2D-FBC0-829F-7D7D-7C470CDE4490}"/>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5" name="Espace réservé du pied de page 4">
            <a:extLst>
              <a:ext uri="{FF2B5EF4-FFF2-40B4-BE49-F238E27FC236}">
                <a16:creationId xmlns:a16="http://schemas.microsoft.com/office/drawing/2014/main" id="{79896303-36C4-CC08-4F55-7EF58496AF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4C046A-82D9-1A11-FE72-0E12CDA9A0E1}"/>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299406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C78CD2-EBF7-5A96-059D-DC2289F6AA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82DD53D-EF22-8DA4-C297-CD3DFCFD73C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A2C5449-A80A-0A83-F4BC-3AAA0D1D0B1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3A17AC9-0052-7FFD-1915-438CFB2D6E20}"/>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6" name="Espace réservé du pied de page 5">
            <a:extLst>
              <a:ext uri="{FF2B5EF4-FFF2-40B4-BE49-F238E27FC236}">
                <a16:creationId xmlns:a16="http://schemas.microsoft.com/office/drawing/2014/main" id="{B3392BE7-AC44-8AF9-4B78-84B5575AC5C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B79538-340F-8306-F839-0CB33493016C}"/>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97940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04348-F9C4-ECDE-AB58-221EE2291C4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E5D75B9-877D-51C6-F9F7-72E8C6E137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AF75182-C02F-67B4-C93F-1FF2B3D77A4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8FC3293-F155-6A53-DA23-671826119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EDE92E8-B3D7-44D7-8A31-E0E236CE46D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44C3843-6571-A496-BC24-28CB7D125FC5}"/>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8" name="Espace réservé du pied de page 7">
            <a:extLst>
              <a:ext uri="{FF2B5EF4-FFF2-40B4-BE49-F238E27FC236}">
                <a16:creationId xmlns:a16="http://schemas.microsoft.com/office/drawing/2014/main" id="{470DD8AD-00B9-05A0-F2FB-CD68FFE9AA9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F757C91-5C7D-3691-E452-A5FE3D52AD7F}"/>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088974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326F22-748E-FCBC-2B00-A2FDFDE4A06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05BDCBA-426E-CB3E-F205-17D7BB79EBD1}"/>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4" name="Espace réservé du pied de page 3">
            <a:extLst>
              <a:ext uri="{FF2B5EF4-FFF2-40B4-BE49-F238E27FC236}">
                <a16:creationId xmlns:a16="http://schemas.microsoft.com/office/drawing/2014/main" id="{CC40D995-54A2-A7CA-0072-E69E060F4DC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B9E8187-917B-8BF7-7149-1B94F5802205}"/>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694119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C10B7A4-AFCC-CAA4-4210-1FCBDA19763C}"/>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3" name="Espace réservé du pied de page 2">
            <a:extLst>
              <a:ext uri="{FF2B5EF4-FFF2-40B4-BE49-F238E27FC236}">
                <a16:creationId xmlns:a16="http://schemas.microsoft.com/office/drawing/2014/main" id="{A75712E7-0983-179E-D0D4-74A93A96168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9028D6B-C082-0782-4B94-E038DC35B817}"/>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2287238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A26E49-4490-53DD-92E6-66CE7C4C28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EF94C0F-DD9B-FDCB-EED8-83E0802EEE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7FE634F-28E8-5D5F-F50E-E16BB24CD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831060-C79C-502F-E246-11CD020BB385}"/>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6" name="Espace réservé du pied de page 5">
            <a:extLst>
              <a:ext uri="{FF2B5EF4-FFF2-40B4-BE49-F238E27FC236}">
                <a16:creationId xmlns:a16="http://schemas.microsoft.com/office/drawing/2014/main" id="{15C6C9CB-C959-66AF-AFE6-E8892A7937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0315FE5-C379-5D14-BB43-3E43126E0B67}"/>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192794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0D2FA3-37BD-5B82-F7DD-039F6A01A37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2375D70-7124-0CD3-7A86-A4BE9A5604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BAA1D6F-C87E-957F-6431-341FBCB272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69ACACD-3D8C-CF18-A609-0F35F8412D92}"/>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6" name="Espace réservé du pied de page 5">
            <a:extLst>
              <a:ext uri="{FF2B5EF4-FFF2-40B4-BE49-F238E27FC236}">
                <a16:creationId xmlns:a16="http://schemas.microsoft.com/office/drawing/2014/main" id="{BC2794BB-102B-F498-3C18-CB17798B2E6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2F67DBB-428F-7CF4-588A-A7BDC7E6C676}"/>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1549352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6430F3-FC5D-9179-B45E-ABCF2E4DDF1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B9A3E13-E170-8870-B0BE-F5DF81FE357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740E6E3-8A36-241D-1483-9DAA2DFEB89C}"/>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5" name="Espace réservé du pied de page 4">
            <a:extLst>
              <a:ext uri="{FF2B5EF4-FFF2-40B4-BE49-F238E27FC236}">
                <a16:creationId xmlns:a16="http://schemas.microsoft.com/office/drawing/2014/main" id="{73433473-9D19-8477-E585-B0E3BB5DF8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C7F64E-ECB9-3946-0D03-1C643301D033}"/>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70296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51EDAC5-A677-2488-6CC8-73F3BEBCE46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A74892C-A5D9-A21B-7395-A1FF89E1A1A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C37B591-52A8-2171-D8E8-375D056F5E7B}"/>
              </a:ext>
            </a:extLst>
          </p:cNvPr>
          <p:cNvSpPr>
            <a:spLocks noGrp="1"/>
          </p:cNvSpPr>
          <p:nvPr>
            <p:ph type="dt" sz="half" idx="10"/>
          </p:nvPr>
        </p:nvSpPr>
        <p:spPr/>
        <p:txBody>
          <a:bodyPr/>
          <a:lstStyle/>
          <a:p>
            <a:fld id="{11C62CF4-A8DA-4E33-8ECD-CC7FCD1B812E}" type="datetimeFigureOut">
              <a:rPr lang="fr-FR" smtClean="0"/>
              <a:t>01/09/2026</a:t>
            </a:fld>
            <a:endParaRPr lang="fr-FR"/>
          </a:p>
        </p:txBody>
      </p:sp>
      <p:sp>
        <p:nvSpPr>
          <p:cNvPr id="5" name="Espace réservé du pied de page 4">
            <a:extLst>
              <a:ext uri="{FF2B5EF4-FFF2-40B4-BE49-F238E27FC236}">
                <a16:creationId xmlns:a16="http://schemas.microsoft.com/office/drawing/2014/main" id="{D9FBB0DF-FB34-A188-83FA-BE8484C5B42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AAA23F-B2F4-133C-F48E-2EC2509A307D}"/>
              </a:ext>
            </a:extLst>
          </p:cNvPr>
          <p:cNvSpPr>
            <a:spLocks noGrp="1"/>
          </p:cNvSpPr>
          <p:nvPr>
            <p:ph type="sldNum" sz="quarter" idx="12"/>
          </p:nvPr>
        </p:nvSpPr>
        <p:spPr/>
        <p:txBody>
          <a:bodyPr/>
          <a:lstStyle/>
          <a:p>
            <a:fld id="{20161D12-DCA4-465E-BC24-DD98AF5917D8}" type="slidenum">
              <a:rPr lang="fr-FR" smtClean="0"/>
              <a:t>‹#›</a:t>
            </a:fld>
            <a:endParaRPr lang="fr-FR"/>
          </a:p>
        </p:txBody>
      </p:sp>
    </p:spTree>
    <p:extLst>
      <p:ext uri="{BB962C8B-B14F-4D97-AF65-F5344CB8AC3E}">
        <p14:creationId xmlns:p14="http://schemas.microsoft.com/office/powerpoint/2010/main" val="3278741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3C29CD9-37F8-316F-E5CB-409574F35B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82B0685-71DB-68C7-5606-715EE31344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1B1722-BB82-52A2-6A8C-E0938DF058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62CF4-A8DA-4E33-8ECD-CC7FCD1B812E}" type="datetimeFigureOut">
              <a:rPr lang="fr-FR" smtClean="0"/>
              <a:t>01/09/2026</a:t>
            </a:fld>
            <a:endParaRPr lang="fr-FR"/>
          </a:p>
        </p:txBody>
      </p:sp>
      <p:sp>
        <p:nvSpPr>
          <p:cNvPr id="5" name="Espace réservé du pied de page 4">
            <a:extLst>
              <a:ext uri="{FF2B5EF4-FFF2-40B4-BE49-F238E27FC236}">
                <a16:creationId xmlns:a16="http://schemas.microsoft.com/office/drawing/2014/main" id="{9311E1C1-5D94-73A3-23B5-042C6BBD7B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930A9C5-7E9E-6A66-5A31-71FEFE7D94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61D12-DCA4-465E-BC24-DD98AF5917D8}" type="slidenum">
              <a:rPr lang="fr-FR" smtClean="0"/>
              <a:t>‹#›</a:t>
            </a:fld>
            <a:endParaRPr lang="fr-FR"/>
          </a:p>
        </p:txBody>
      </p:sp>
    </p:spTree>
    <p:extLst>
      <p:ext uri="{BB962C8B-B14F-4D97-AF65-F5344CB8AC3E}">
        <p14:creationId xmlns:p14="http://schemas.microsoft.com/office/powerpoint/2010/main" val="308071255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rivatklinik-meiringen.ch/"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www.europsy.net/gaining-experience-programme/" TargetMode="External"/><Relationship Id="rId4" Type="http://schemas.openxmlformats.org/officeDocument/2006/relationships/hyperlink" Target="https://www.europsy.net/app/uploads/EPA-GEP_Eligibility-and-placement-organisati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1B1E284-B781-AD0E-46C6-4ECB023F4A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6647"/>
            <a:ext cx="5743573" cy="2185360"/>
          </a:xfrm>
          <a:prstGeom prst="rect">
            <a:avLst/>
          </a:prstGeom>
        </p:spPr>
      </p:pic>
      <p:sp>
        <p:nvSpPr>
          <p:cNvPr id="8" name="ZoneTexte 7">
            <a:extLst>
              <a:ext uri="{FF2B5EF4-FFF2-40B4-BE49-F238E27FC236}">
                <a16:creationId xmlns:a16="http://schemas.microsoft.com/office/drawing/2014/main" id="{4C9181BD-38E1-B035-CFD4-03B3A3DC0AC2}"/>
              </a:ext>
            </a:extLst>
          </p:cNvPr>
          <p:cNvSpPr txBox="1"/>
          <p:nvPr/>
        </p:nvSpPr>
        <p:spPr>
          <a:xfrm>
            <a:off x="5872682" y="891935"/>
            <a:ext cx="5355237" cy="646331"/>
          </a:xfrm>
          <a:prstGeom prst="rect">
            <a:avLst/>
          </a:prstGeom>
          <a:solidFill>
            <a:srgbClr val="FFDE17"/>
          </a:solidFill>
          <a:ln>
            <a:noFill/>
          </a:ln>
          <a:effectLst>
            <a:softEdge rad="0"/>
          </a:effectLst>
        </p:spPr>
        <p:txBody>
          <a:bodyPr wrap="square" rtlCol="0">
            <a:spAutoFit/>
          </a:bodyPr>
          <a:lstStyle/>
          <a:p>
            <a:pPr algn="ctr"/>
            <a:r>
              <a:rPr lang="en-US" dirty="0">
                <a:latin typeface="+mj-lt"/>
              </a:rPr>
              <a:t>Private Clinic </a:t>
            </a:r>
            <a:r>
              <a:rPr lang="en-US" dirty="0" err="1">
                <a:latin typeface="+mj-lt"/>
              </a:rPr>
              <a:t>Meiringen</a:t>
            </a:r>
            <a:br>
              <a:rPr lang="en-US" i="0" dirty="0">
                <a:effectLst/>
                <a:latin typeface="+mj-lt"/>
              </a:rPr>
            </a:br>
            <a:r>
              <a:rPr lang="en-US" b="1" i="0" dirty="0" err="1">
                <a:effectLst/>
                <a:latin typeface="+mj-lt"/>
              </a:rPr>
              <a:t>Meiringe</a:t>
            </a:r>
            <a:r>
              <a:rPr lang="en-US" b="1" dirty="0" err="1">
                <a:latin typeface="+mj-lt"/>
              </a:rPr>
              <a:t>n</a:t>
            </a:r>
            <a:r>
              <a:rPr lang="en-US" b="1" dirty="0">
                <a:latin typeface="+mj-lt"/>
              </a:rPr>
              <a:t>, Switzerland</a:t>
            </a:r>
            <a:endParaRPr lang="fr-FR" b="1" dirty="0">
              <a:latin typeface="+mj-lt"/>
            </a:endParaRPr>
          </a:p>
        </p:txBody>
      </p:sp>
      <p:sp>
        <p:nvSpPr>
          <p:cNvPr id="9" name="ZoneTexte 8">
            <a:extLst>
              <a:ext uri="{FF2B5EF4-FFF2-40B4-BE49-F238E27FC236}">
                <a16:creationId xmlns:a16="http://schemas.microsoft.com/office/drawing/2014/main" id="{02BC2CBC-73B1-230E-B078-2EFABAEEB07F}"/>
              </a:ext>
            </a:extLst>
          </p:cNvPr>
          <p:cNvSpPr txBox="1"/>
          <p:nvPr/>
        </p:nvSpPr>
        <p:spPr>
          <a:xfrm>
            <a:off x="240732" y="2474515"/>
            <a:ext cx="1921896" cy="523220"/>
          </a:xfrm>
          <a:prstGeom prst="rect">
            <a:avLst/>
          </a:prstGeom>
          <a:solidFill>
            <a:schemeClr val="accent5">
              <a:lumMod val="20000"/>
              <a:lumOff val="80000"/>
            </a:schemeClr>
          </a:solidFill>
        </p:spPr>
        <p:txBody>
          <a:bodyPr wrap="square" rtlCol="0">
            <a:spAutoFit/>
          </a:bodyPr>
          <a:lstStyle/>
          <a:p>
            <a:pPr algn="just"/>
            <a:r>
              <a:rPr lang="fr-FR" sz="1400" u="sng" dirty="0"/>
              <a:t>Type of placement</a:t>
            </a:r>
            <a:r>
              <a:rPr lang="fr-FR" sz="1400" dirty="0"/>
              <a:t>:</a:t>
            </a:r>
          </a:p>
          <a:p>
            <a:r>
              <a:rPr lang="fr-FR" sz="1400" dirty="0" err="1"/>
              <a:t>Clinical</a:t>
            </a:r>
            <a:endParaRPr lang="fr-FR" sz="1400" dirty="0"/>
          </a:p>
        </p:txBody>
      </p:sp>
      <p:sp>
        <p:nvSpPr>
          <p:cNvPr id="10" name="ZoneTexte 9">
            <a:extLst>
              <a:ext uri="{FF2B5EF4-FFF2-40B4-BE49-F238E27FC236}">
                <a16:creationId xmlns:a16="http://schemas.microsoft.com/office/drawing/2014/main" id="{7DE73F09-E674-6DCE-6AA1-C44467152040}"/>
              </a:ext>
            </a:extLst>
          </p:cNvPr>
          <p:cNvSpPr txBox="1"/>
          <p:nvPr/>
        </p:nvSpPr>
        <p:spPr>
          <a:xfrm>
            <a:off x="8307922" y="2465696"/>
            <a:ext cx="3643345" cy="738664"/>
          </a:xfrm>
          <a:prstGeom prst="rect">
            <a:avLst/>
          </a:prstGeom>
          <a:solidFill>
            <a:schemeClr val="accent5">
              <a:lumMod val="20000"/>
              <a:lumOff val="80000"/>
            </a:schemeClr>
          </a:solidFill>
        </p:spPr>
        <p:txBody>
          <a:bodyPr wrap="square" rtlCol="0">
            <a:spAutoFit/>
          </a:bodyPr>
          <a:lstStyle/>
          <a:p>
            <a:r>
              <a:rPr lang="fr-FR" sz="1400" u="sng" dirty="0"/>
              <a:t>Duration</a:t>
            </a:r>
            <a:r>
              <a:rPr lang="fr-FR" sz="1400" dirty="0"/>
              <a:t>:</a:t>
            </a:r>
          </a:p>
          <a:p>
            <a:r>
              <a:rPr lang="en-US" sz="1400" dirty="0"/>
              <a:t>2 to 8 weeks depending on candidate availability</a:t>
            </a:r>
            <a:endParaRPr lang="fr-FR" sz="1400" dirty="0"/>
          </a:p>
        </p:txBody>
      </p:sp>
      <p:sp>
        <p:nvSpPr>
          <p:cNvPr id="11" name="ZoneTexte 10">
            <a:extLst>
              <a:ext uri="{FF2B5EF4-FFF2-40B4-BE49-F238E27FC236}">
                <a16:creationId xmlns:a16="http://schemas.microsoft.com/office/drawing/2014/main" id="{1207A211-7E12-0346-3804-B9193C7970F3}"/>
              </a:ext>
            </a:extLst>
          </p:cNvPr>
          <p:cNvSpPr txBox="1"/>
          <p:nvPr/>
        </p:nvSpPr>
        <p:spPr>
          <a:xfrm>
            <a:off x="2291737" y="2473269"/>
            <a:ext cx="5942090" cy="2246769"/>
          </a:xfrm>
          <a:prstGeom prst="rect">
            <a:avLst/>
          </a:prstGeom>
          <a:solidFill>
            <a:schemeClr val="accent5">
              <a:lumMod val="20000"/>
              <a:lumOff val="80000"/>
            </a:schemeClr>
          </a:solidFill>
        </p:spPr>
        <p:txBody>
          <a:bodyPr wrap="square" rtlCol="0">
            <a:spAutoFit/>
          </a:bodyPr>
          <a:lstStyle/>
          <a:p>
            <a:r>
              <a:rPr lang="fr-FR" sz="1400" u="sng" dirty="0"/>
              <a:t>Description:</a:t>
            </a:r>
            <a:endParaRPr lang="fr-FR" sz="1400" b="0" i="0" u="none" strike="noStrike" baseline="0" dirty="0"/>
          </a:p>
          <a:p>
            <a:r>
              <a:rPr lang="en-US" sz="1400" b="0" i="0" dirty="0">
                <a:effectLst/>
                <a:latin typeface="Inter"/>
              </a:rPr>
              <a:t>The </a:t>
            </a:r>
            <a:r>
              <a:rPr lang="en-US" sz="1400" b="1" i="0" dirty="0">
                <a:effectLst/>
                <a:latin typeface="Inter"/>
              </a:rPr>
              <a:t>Private Clinic Meiringen</a:t>
            </a:r>
            <a:r>
              <a:rPr lang="en-US" sz="1400" b="0" i="0" dirty="0">
                <a:effectLst/>
                <a:latin typeface="Inter"/>
              </a:rPr>
              <a:t> is a leading psychiatric clinic in the Bernese Oberland, offering evidence-based treatment for all forms of mental health conditions. As the third-largest psychiatric clinic in the Canton of Bern, we provide inpatient care for patients from Switzerland and abroad, specializing in acute psychiatry, crisis intervention, and rehabilitation. Our clinic is part of </a:t>
            </a:r>
            <a:r>
              <a:rPr lang="en-US" sz="1400" b="1" i="0" dirty="0">
                <a:effectLst/>
                <a:latin typeface="Inter"/>
              </a:rPr>
              <a:t>Swiss Leading Hospitals</a:t>
            </a:r>
            <a:r>
              <a:rPr lang="en-US" sz="1400" b="0" i="0" dirty="0">
                <a:effectLst/>
                <a:latin typeface="Inter"/>
              </a:rPr>
              <a:t> and combines cutting-edge medical care with a therapeutic alpine setting</a:t>
            </a:r>
            <a:r>
              <a:rPr lang="en-US" sz="1400" dirty="0">
                <a:solidFill>
                  <a:srgbClr val="202024"/>
                </a:solidFill>
              </a:rPr>
              <a:t>.</a:t>
            </a:r>
            <a:br>
              <a:rPr lang="en-US" sz="1400" dirty="0">
                <a:solidFill>
                  <a:srgbClr val="202024"/>
                </a:solidFill>
              </a:rPr>
            </a:br>
            <a:br>
              <a:rPr lang="en-US" sz="1400" dirty="0">
                <a:solidFill>
                  <a:srgbClr val="202024"/>
                </a:solidFill>
              </a:rPr>
            </a:br>
            <a:r>
              <a:rPr lang="en-US" sz="1400" u="sng" dirty="0">
                <a:solidFill>
                  <a:srgbClr val="202024"/>
                </a:solidFill>
              </a:rPr>
              <a:t>Focus:</a:t>
            </a:r>
            <a:r>
              <a:rPr lang="en-US" sz="1400" b="0" i="0" u="none" strike="noStrike" baseline="0" dirty="0">
                <a:solidFill>
                  <a:srgbClr val="202024"/>
                </a:solidFill>
              </a:rPr>
              <a:t> </a:t>
            </a:r>
            <a:r>
              <a:rPr lang="en-US" sz="1400" dirty="0">
                <a:solidFill>
                  <a:srgbClr val="202024"/>
                </a:solidFill>
              </a:rPr>
              <a:t>Psychiatry (all subspecialities)</a:t>
            </a:r>
            <a:endParaRPr lang="en-US" sz="1400" b="0" i="0" u="none" strike="noStrike" baseline="0" dirty="0">
              <a:solidFill>
                <a:srgbClr val="202024"/>
              </a:solidFill>
            </a:endParaRPr>
          </a:p>
        </p:txBody>
      </p:sp>
      <p:sp>
        <p:nvSpPr>
          <p:cNvPr id="12" name="ZoneTexte 11">
            <a:extLst>
              <a:ext uri="{FF2B5EF4-FFF2-40B4-BE49-F238E27FC236}">
                <a16:creationId xmlns:a16="http://schemas.microsoft.com/office/drawing/2014/main" id="{3922A569-2B92-07BA-1F86-E7BC3FDCFE25}"/>
              </a:ext>
            </a:extLst>
          </p:cNvPr>
          <p:cNvSpPr txBox="1"/>
          <p:nvPr/>
        </p:nvSpPr>
        <p:spPr>
          <a:xfrm>
            <a:off x="8307919" y="3266233"/>
            <a:ext cx="3643346" cy="523215"/>
          </a:xfrm>
          <a:prstGeom prst="rect">
            <a:avLst/>
          </a:prstGeom>
          <a:solidFill>
            <a:schemeClr val="accent5">
              <a:lumMod val="20000"/>
              <a:lumOff val="80000"/>
            </a:schemeClr>
          </a:solidFill>
        </p:spPr>
        <p:txBody>
          <a:bodyPr wrap="square" rtlCol="0">
            <a:spAutoFit/>
          </a:bodyPr>
          <a:lstStyle/>
          <a:p>
            <a:r>
              <a:rPr lang="fr-FR" sz="1400" u="sng" dirty="0"/>
              <a:t>Accommodation:</a:t>
            </a:r>
          </a:p>
          <a:p>
            <a:r>
              <a:rPr lang="en-US" sz="1400" dirty="0"/>
              <a:t>Accommodation available for free.</a:t>
            </a:r>
            <a:endParaRPr lang="fr-FR" sz="1400" dirty="0"/>
          </a:p>
        </p:txBody>
      </p:sp>
      <p:sp>
        <p:nvSpPr>
          <p:cNvPr id="13" name="ZoneTexte 12">
            <a:extLst>
              <a:ext uri="{FF2B5EF4-FFF2-40B4-BE49-F238E27FC236}">
                <a16:creationId xmlns:a16="http://schemas.microsoft.com/office/drawing/2014/main" id="{66256D7E-E680-7005-EE52-A732E293B1B1}"/>
              </a:ext>
            </a:extLst>
          </p:cNvPr>
          <p:cNvSpPr txBox="1"/>
          <p:nvPr/>
        </p:nvSpPr>
        <p:spPr>
          <a:xfrm>
            <a:off x="8307922" y="3854501"/>
            <a:ext cx="3643346" cy="523220"/>
          </a:xfrm>
          <a:prstGeom prst="rect">
            <a:avLst/>
          </a:prstGeom>
          <a:solidFill>
            <a:schemeClr val="accent5">
              <a:lumMod val="20000"/>
              <a:lumOff val="80000"/>
            </a:schemeClr>
          </a:solidFill>
        </p:spPr>
        <p:txBody>
          <a:bodyPr wrap="square" rtlCol="0">
            <a:spAutoFit/>
          </a:bodyPr>
          <a:lstStyle/>
          <a:p>
            <a:r>
              <a:rPr lang="fr-FR" sz="1400" u="sng" dirty="0"/>
              <a:t>Financial Support</a:t>
            </a:r>
            <a:r>
              <a:rPr lang="fr-FR" sz="1400" dirty="0"/>
              <a:t>:</a:t>
            </a:r>
          </a:p>
          <a:p>
            <a:r>
              <a:rPr lang="fr-FR" sz="1400" dirty="0"/>
              <a:t>Not </a:t>
            </a:r>
            <a:r>
              <a:rPr lang="fr-FR" sz="1400" dirty="0" err="1"/>
              <a:t>available</a:t>
            </a:r>
            <a:endParaRPr lang="fr-FR" sz="1400" dirty="0"/>
          </a:p>
        </p:txBody>
      </p:sp>
      <p:sp>
        <p:nvSpPr>
          <p:cNvPr id="15" name="ZoneTexte 14">
            <a:extLst>
              <a:ext uri="{FF2B5EF4-FFF2-40B4-BE49-F238E27FC236}">
                <a16:creationId xmlns:a16="http://schemas.microsoft.com/office/drawing/2014/main" id="{98338F0A-92AA-E2D4-C530-4920C6C335DC}"/>
              </a:ext>
            </a:extLst>
          </p:cNvPr>
          <p:cNvSpPr txBox="1"/>
          <p:nvPr/>
        </p:nvSpPr>
        <p:spPr>
          <a:xfrm>
            <a:off x="240732" y="3073434"/>
            <a:ext cx="1921897" cy="523220"/>
          </a:xfrm>
          <a:prstGeom prst="rect">
            <a:avLst/>
          </a:prstGeom>
          <a:solidFill>
            <a:schemeClr val="accent5">
              <a:lumMod val="20000"/>
              <a:lumOff val="80000"/>
            </a:schemeClr>
          </a:solidFill>
        </p:spPr>
        <p:txBody>
          <a:bodyPr wrap="square" rtlCol="0">
            <a:spAutoFit/>
          </a:bodyPr>
          <a:lstStyle/>
          <a:p>
            <a:r>
              <a:rPr lang="fr-FR" sz="1400" u="sng" dirty="0"/>
              <a:t>Contact </a:t>
            </a:r>
            <a:r>
              <a:rPr lang="fr-FR" sz="1400" u="sng" dirty="0" err="1"/>
              <a:t>person</a:t>
            </a:r>
            <a:r>
              <a:rPr lang="fr-FR" sz="1400" dirty="0"/>
              <a:t>: </a:t>
            </a:r>
          </a:p>
          <a:p>
            <a:r>
              <a:rPr lang="en-US" sz="1400" dirty="0"/>
              <a:t>Claudia Brog</a:t>
            </a:r>
            <a:endParaRPr lang="fr-FR" sz="1400" dirty="0"/>
          </a:p>
        </p:txBody>
      </p:sp>
      <p:sp>
        <p:nvSpPr>
          <p:cNvPr id="16" name="ZoneTexte 15">
            <a:extLst>
              <a:ext uri="{FF2B5EF4-FFF2-40B4-BE49-F238E27FC236}">
                <a16:creationId xmlns:a16="http://schemas.microsoft.com/office/drawing/2014/main" id="{897DBAB1-6E2E-4CAA-2CD1-98A29379CF23}"/>
              </a:ext>
            </a:extLst>
          </p:cNvPr>
          <p:cNvSpPr txBox="1"/>
          <p:nvPr/>
        </p:nvSpPr>
        <p:spPr>
          <a:xfrm>
            <a:off x="240731" y="3887797"/>
            <a:ext cx="1921897" cy="523220"/>
          </a:xfrm>
          <a:prstGeom prst="rect">
            <a:avLst/>
          </a:prstGeom>
          <a:solidFill>
            <a:schemeClr val="accent5">
              <a:lumMod val="20000"/>
              <a:lumOff val="80000"/>
            </a:schemeClr>
          </a:solidFill>
        </p:spPr>
        <p:txBody>
          <a:bodyPr wrap="square" rtlCol="0">
            <a:spAutoFit/>
          </a:bodyPr>
          <a:lstStyle/>
          <a:p>
            <a:r>
              <a:rPr lang="fr-FR" sz="1400" u="sng" dirty="0"/>
              <a:t>Head of Institution</a:t>
            </a:r>
            <a:r>
              <a:rPr lang="fr-FR" sz="1400" dirty="0"/>
              <a:t>: </a:t>
            </a:r>
          </a:p>
          <a:p>
            <a:r>
              <a:rPr lang="en-US" sz="1400" dirty="0"/>
              <a:t>Prof. Dr. Thomas Müller </a:t>
            </a:r>
            <a:endParaRPr lang="fr-FR" sz="1400" dirty="0"/>
          </a:p>
        </p:txBody>
      </p:sp>
      <p:sp>
        <p:nvSpPr>
          <p:cNvPr id="17" name="ZoneTexte 16">
            <a:extLst>
              <a:ext uri="{FF2B5EF4-FFF2-40B4-BE49-F238E27FC236}">
                <a16:creationId xmlns:a16="http://schemas.microsoft.com/office/drawing/2014/main" id="{FBA413AC-679E-1F16-D0C3-78D84181FA1A}"/>
              </a:ext>
            </a:extLst>
          </p:cNvPr>
          <p:cNvSpPr txBox="1"/>
          <p:nvPr/>
        </p:nvSpPr>
        <p:spPr>
          <a:xfrm>
            <a:off x="2291737" y="4974818"/>
            <a:ext cx="5942089" cy="4185761"/>
          </a:xfrm>
          <a:prstGeom prst="rect">
            <a:avLst/>
          </a:prstGeom>
          <a:solidFill>
            <a:schemeClr val="accent5">
              <a:lumMod val="20000"/>
              <a:lumOff val="80000"/>
            </a:schemeClr>
          </a:solidFill>
        </p:spPr>
        <p:txBody>
          <a:bodyPr wrap="square" rtlCol="0">
            <a:spAutoFit/>
          </a:bodyPr>
          <a:lstStyle/>
          <a:p>
            <a:pPr algn="l"/>
            <a:r>
              <a:rPr lang="fr-FR" sz="1400" u="sng" dirty="0" err="1"/>
              <a:t>Any</a:t>
            </a:r>
            <a:r>
              <a:rPr lang="fr-FR" sz="1400" u="sng" dirty="0"/>
              <a:t> limitations or </a:t>
            </a:r>
            <a:r>
              <a:rPr lang="fr-FR" sz="1400" u="sng" dirty="0" err="1"/>
              <a:t>specific</a:t>
            </a:r>
            <a:r>
              <a:rPr lang="fr-FR" sz="1400" u="sng" dirty="0"/>
              <a:t> </a:t>
            </a:r>
            <a:r>
              <a:rPr lang="fr-FR" sz="1400" u="sng" dirty="0" err="1"/>
              <a:t>requirements</a:t>
            </a:r>
            <a:r>
              <a:rPr lang="fr-FR" sz="1400" dirty="0"/>
              <a:t>:</a:t>
            </a:r>
            <a:br>
              <a:rPr lang="fr-FR" sz="1400" dirty="0"/>
            </a:br>
            <a:r>
              <a:rPr lang="en-US" sz="1400" i="0" dirty="0">
                <a:effectLst/>
              </a:rPr>
              <a:t>Language Skills</a:t>
            </a:r>
          </a:p>
          <a:p>
            <a:pPr algn="l"/>
            <a:r>
              <a:rPr lang="en-US" sz="1400" i="0" dirty="0">
                <a:effectLst/>
              </a:rPr>
              <a:t>German (C1 mandatory) – for patient care, documentation, and team communication.</a:t>
            </a:r>
          </a:p>
          <a:p>
            <a:pPr algn="l"/>
            <a:r>
              <a:rPr lang="en-US" sz="1400" i="0" dirty="0">
                <a:effectLst/>
              </a:rPr>
              <a:t>Clinical Experience</a:t>
            </a:r>
          </a:p>
          <a:p>
            <a:pPr algn="l"/>
            <a:r>
              <a:rPr lang="en-US" sz="1400" i="0" dirty="0">
                <a:effectLst/>
              </a:rPr>
              <a:t>Psychiatric experience preferred (e.g., internships, rotations in geriatrics/neurology).</a:t>
            </a:r>
          </a:p>
          <a:p>
            <a:pPr algn="l"/>
            <a:r>
              <a:rPr lang="en-US" sz="1400" i="0" dirty="0">
                <a:effectLst/>
              </a:rPr>
              <a:t>No strict requirement – theoretical knowledge (e.g., ICD-10/11, therapeutic methods) may suffice.</a:t>
            </a:r>
          </a:p>
          <a:p>
            <a:pPr algn="l"/>
            <a:r>
              <a:rPr lang="en-US" sz="1400" i="0" dirty="0">
                <a:effectLst/>
              </a:rPr>
              <a:t>Placement Logistics</a:t>
            </a:r>
          </a:p>
          <a:p>
            <a:pPr algn="l"/>
            <a:r>
              <a:rPr lang="en-US" sz="1400" i="0" dirty="0">
                <a:effectLst/>
              </a:rPr>
              <a:t>Duration: Minimum 4 weeks full-time (longer stays negotiable).</a:t>
            </a:r>
          </a:p>
          <a:p>
            <a:pPr algn="l"/>
            <a:r>
              <a:rPr lang="en-US" sz="1400" i="0" dirty="0">
                <a:effectLst/>
              </a:rPr>
              <a:t>Mandatory:</a:t>
            </a:r>
          </a:p>
          <a:p>
            <a:pPr marL="742950" lvl="1" indent="-285750" algn="l">
              <a:buFont typeface="Arial" panose="020B0604020202020204" pitchFamily="34" charset="0"/>
              <a:buChar char="•"/>
            </a:pPr>
            <a:r>
              <a:rPr lang="en-US" sz="1400" i="0" dirty="0">
                <a:effectLst/>
              </a:rPr>
              <a:t>Weekly case conferences and clinical rounds.</a:t>
            </a:r>
          </a:p>
          <a:p>
            <a:pPr marL="742950" lvl="1" indent="-285750" algn="l">
              <a:buFont typeface="Arial" panose="020B0604020202020204" pitchFamily="34" charset="0"/>
              <a:buChar char="•"/>
            </a:pPr>
            <a:r>
              <a:rPr lang="en-US" sz="1400" i="0" dirty="0">
                <a:effectLst/>
              </a:rPr>
              <a:t>Participation in interdisciplinary teams (nursing, psychology, social work).</a:t>
            </a:r>
          </a:p>
          <a:p>
            <a:pPr algn="l"/>
            <a:r>
              <a:rPr lang="en-US" sz="1400" i="0" dirty="0">
                <a:effectLst/>
              </a:rPr>
              <a:t>Optional:</a:t>
            </a:r>
          </a:p>
          <a:p>
            <a:pPr marL="742950" lvl="1" indent="-285750" algn="l">
              <a:buFont typeface="Arial" panose="020B0604020202020204" pitchFamily="34" charset="0"/>
              <a:buChar char="•"/>
            </a:pPr>
            <a:r>
              <a:rPr lang="en-US" sz="1400" i="0" dirty="0">
                <a:effectLst/>
              </a:rPr>
              <a:t>Therapeutic groups (e.g., memory training, crisis intervention).</a:t>
            </a:r>
          </a:p>
          <a:p>
            <a:pPr marL="742950" lvl="1" indent="-285750" algn="l">
              <a:buFont typeface="Arial" panose="020B0604020202020204" pitchFamily="34" charset="0"/>
              <a:buChar char="•"/>
            </a:pPr>
            <a:r>
              <a:rPr lang="en-US" sz="1400" i="0" dirty="0">
                <a:effectLst/>
              </a:rPr>
              <a:t>Emergency on-call shifts (if applicable)</a:t>
            </a:r>
          </a:p>
          <a:p>
            <a:endParaRPr lang="fr-FR" sz="1400" b="0" i="0" u="none" strike="noStrike" baseline="0" dirty="0">
              <a:highlight>
                <a:srgbClr val="FFFF00"/>
              </a:highlight>
            </a:endParaRPr>
          </a:p>
        </p:txBody>
      </p:sp>
      <p:sp>
        <p:nvSpPr>
          <p:cNvPr id="20" name="ZoneTexte 19">
            <a:extLst>
              <a:ext uri="{FF2B5EF4-FFF2-40B4-BE49-F238E27FC236}">
                <a16:creationId xmlns:a16="http://schemas.microsoft.com/office/drawing/2014/main" id="{B4D7AEF1-C36C-D53E-09B0-00B7A0A1876C}"/>
              </a:ext>
            </a:extLst>
          </p:cNvPr>
          <p:cNvSpPr txBox="1"/>
          <p:nvPr/>
        </p:nvSpPr>
        <p:spPr>
          <a:xfrm>
            <a:off x="240731" y="4500126"/>
            <a:ext cx="1921897" cy="1415772"/>
          </a:xfrm>
          <a:prstGeom prst="rect">
            <a:avLst/>
          </a:prstGeom>
          <a:solidFill>
            <a:schemeClr val="accent5">
              <a:lumMod val="20000"/>
              <a:lumOff val="80000"/>
            </a:schemeClr>
          </a:solidFill>
        </p:spPr>
        <p:txBody>
          <a:bodyPr wrap="square" rtlCol="0">
            <a:spAutoFit/>
          </a:bodyPr>
          <a:lstStyle/>
          <a:p>
            <a:r>
              <a:rPr lang="fr-FR" sz="1400" u="sng" dirty="0" err="1"/>
              <a:t>Additional</a:t>
            </a:r>
            <a:r>
              <a:rPr lang="fr-FR" sz="1400" u="sng" dirty="0"/>
              <a:t> information</a:t>
            </a:r>
            <a:r>
              <a:rPr lang="fr-FR" sz="1400" dirty="0"/>
              <a:t>:</a:t>
            </a:r>
          </a:p>
          <a:p>
            <a:pPr marL="285750" indent="-285750">
              <a:buFont typeface="Arial" panose="020B0604020202020204" pitchFamily="34" charset="0"/>
              <a:buChar char="•"/>
            </a:pPr>
            <a:r>
              <a:rPr lang="fr-FR" sz="1200" dirty="0" err="1"/>
              <a:t>Website</a:t>
            </a:r>
            <a:br>
              <a:rPr lang="fr-FR" sz="1200" dirty="0"/>
            </a:br>
            <a:r>
              <a:rPr lang="fr-FR" sz="1200" dirty="0">
                <a:hlinkClick r:id="rId3"/>
              </a:rPr>
              <a:t>https://www.privatklinik-meiringen.ch/</a:t>
            </a:r>
            <a:endParaRPr lang="fr-FR" sz="1200" dirty="0"/>
          </a:p>
          <a:p>
            <a:pPr marL="285750" indent="-285750">
              <a:buFont typeface="Arial" panose="020B0604020202020204" pitchFamily="34" charset="0"/>
              <a:buChar char="•"/>
            </a:pPr>
            <a:r>
              <a:rPr lang="fr-FR" sz="1200" dirty="0">
                <a:hlinkClick r:id="rId4"/>
              </a:rPr>
              <a:t>EPA guidelines for </a:t>
            </a:r>
            <a:r>
              <a:rPr lang="fr-FR" sz="1200" dirty="0" err="1">
                <a:hlinkClick r:id="rId4"/>
              </a:rPr>
              <a:t>applicants</a:t>
            </a:r>
            <a:endParaRPr lang="fr-FR" sz="1200" dirty="0"/>
          </a:p>
          <a:p>
            <a:pPr marL="285750" indent="-285750">
              <a:buFont typeface="Arial" panose="020B0604020202020204" pitchFamily="34" charset="0"/>
              <a:buChar char="•"/>
            </a:pPr>
            <a:r>
              <a:rPr lang="fr-FR" sz="1200" dirty="0">
                <a:hlinkClick r:id="rId5"/>
              </a:rPr>
              <a:t>Apply </a:t>
            </a:r>
            <a:r>
              <a:rPr lang="fr-FR" sz="1200" dirty="0" err="1">
                <a:hlinkClick r:id="rId5"/>
              </a:rPr>
              <a:t>here</a:t>
            </a:r>
            <a:endParaRPr lang="fr-FR" sz="1200" dirty="0"/>
          </a:p>
        </p:txBody>
      </p:sp>
      <p:cxnSp>
        <p:nvCxnSpPr>
          <p:cNvPr id="3" name="Connecteur droit 2">
            <a:extLst>
              <a:ext uri="{FF2B5EF4-FFF2-40B4-BE49-F238E27FC236}">
                <a16:creationId xmlns:a16="http://schemas.microsoft.com/office/drawing/2014/main" id="{AA6ECD7B-3885-85F1-709F-91496E4D4024}"/>
              </a:ext>
            </a:extLst>
          </p:cNvPr>
          <p:cNvCxnSpPr>
            <a:cxnSpLocks/>
          </p:cNvCxnSpPr>
          <p:nvPr/>
        </p:nvCxnSpPr>
        <p:spPr>
          <a:xfrm>
            <a:off x="5872682" y="253497"/>
            <a:ext cx="5942090" cy="0"/>
          </a:xfrm>
          <a:prstGeom prst="line">
            <a:avLst/>
          </a:prstGeom>
          <a:ln w="57150">
            <a:solidFill>
              <a:srgbClr val="005983"/>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1D41EFB1-5D68-CAC7-BC93-5BC891911DBD}"/>
              </a:ext>
            </a:extLst>
          </p:cNvPr>
          <p:cNvCxnSpPr>
            <a:cxnSpLocks/>
          </p:cNvCxnSpPr>
          <p:nvPr/>
        </p:nvCxnSpPr>
        <p:spPr>
          <a:xfrm>
            <a:off x="300831" y="6516986"/>
            <a:ext cx="11379089" cy="0"/>
          </a:xfrm>
          <a:prstGeom prst="line">
            <a:avLst/>
          </a:prstGeom>
          <a:ln w="57150">
            <a:solidFill>
              <a:srgbClr val="005983"/>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A4E2933A-FBBD-A991-8976-676ED77490A1}"/>
              </a:ext>
            </a:extLst>
          </p:cNvPr>
          <p:cNvSpPr txBox="1"/>
          <p:nvPr/>
        </p:nvSpPr>
        <p:spPr>
          <a:xfrm>
            <a:off x="8307922" y="4451598"/>
            <a:ext cx="3643346" cy="523220"/>
          </a:xfrm>
          <a:prstGeom prst="rect">
            <a:avLst/>
          </a:prstGeom>
          <a:solidFill>
            <a:schemeClr val="accent5">
              <a:lumMod val="20000"/>
              <a:lumOff val="80000"/>
            </a:schemeClr>
          </a:solidFill>
        </p:spPr>
        <p:txBody>
          <a:bodyPr wrap="square" rtlCol="0">
            <a:spAutoFit/>
          </a:bodyPr>
          <a:lstStyle/>
          <a:p>
            <a:r>
              <a:rPr lang="fr-FR" sz="1400" u="sng" dirty="0" err="1"/>
              <a:t>Meals</a:t>
            </a:r>
            <a:r>
              <a:rPr lang="fr-FR" sz="1400" dirty="0"/>
              <a:t>:</a:t>
            </a:r>
          </a:p>
          <a:p>
            <a:r>
              <a:rPr lang="en-US" sz="1400" dirty="0"/>
              <a:t>Provided by the institute at no extra-cost.</a:t>
            </a:r>
            <a:endParaRPr lang="fr-FR" sz="1400" dirty="0"/>
          </a:p>
        </p:txBody>
      </p:sp>
    </p:spTree>
    <p:extLst>
      <p:ext uri="{BB962C8B-B14F-4D97-AF65-F5344CB8AC3E}">
        <p14:creationId xmlns:p14="http://schemas.microsoft.com/office/powerpoint/2010/main" val="206483379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TotalTime>
  <Words>284</Words>
  <Application>Microsoft Office PowerPoint</Application>
  <PresentationFormat>Widescreen</PresentationFormat>
  <Paragraphs>34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Inter</vt:lpstr>
      <vt:lpstr>Thème Office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Coline GODARD</dc:creator>
  <cp:lastModifiedBy>Mélanie RIEDER</cp:lastModifiedBy>
  <cp:revision>36</cp:revision>
  <dcterms:created xsi:type="dcterms:W3CDTF">2022-08-05T14:41:53Z</dcterms:created>
  <dcterms:modified xsi:type="dcterms:W3CDTF">2026-09-01T14:19:56Z</dcterms:modified>
</cp:coreProperties>
</file>